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5" r:id="rId9"/>
    <p:sldId id="264" r:id="rId10"/>
    <p:sldId id="260" r:id="rId11"/>
    <p:sldId id="269" r:id="rId12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422" y="-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1022-5C94-4B63-96E4-EDB82DF44AFE}" type="datetimeFigureOut">
              <a:rPr lang="de-DE" smtClean="0"/>
              <a:pPr/>
              <a:t>30.07.2018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6866-6B28-4BB6-9ED3-E9AAABC3A2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1022-5C94-4B63-96E4-EDB82DF44AFE}" type="datetimeFigureOut">
              <a:rPr lang="de-DE" smtClean="0"/>
              <a:pPr/>
              <a:t>30.07.2018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6866-6B28-4BB6-9ED3-E9AAABC3A2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1022-5C94-4B63-96E4-EDB82DF44AFE}" type="datetimeFigureOut">
              <a:rPr lang="de-DE" smtClean="0"/>
              <a:pPr/>
              <a:t>30.07.2018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6866-6B28-4BB6-9ED3-E9AAABC3A2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1022-5C94-4B63-96E4-EDB82DF44AFE}" type="datetimeFigureOut">
              <a:rPr lang="de-DE" smtClean="0"/>
              <a:pPr/>
              <a:t>30.07.2018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6866-6B28-4BB6-9ED3-E9AAABC3A2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1022-5C94-4B63-96E4-EDB82DF44AFE}" type="datetimeFigureOut">
              <a:rPr lang="de-DE" smtClean="0"/>
              <a:pPr/>
              <a:t>30.07.2018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6866-6B28-4BB6-9ED3-E9AAABC3A2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1022-5C94-4B63-96E4-EDB82DF44AFE}" type="datetimeFigureOut">
              <a:rPr lang="de-DE" smtClean="0"/>
              <a:pPr/>
              <a:t>30.07.2018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6866-6B28-4BB6-9ED3-E9AAABC3A2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1022-5C94-4B63-96E4-EDB82DF44AFE}" type="datetimeFigureOut">
              <a:rPr lang="de-DE" smtClean="0"/>
              <a:pPr/>
              <a:t>30.07.2018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6866-6B28-4BB6-9ED3-E9AAABC3A2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1022-5C94-4B63-96E4-EDB82DF44AFE}" type="datetimeFigureOut">
              <a:rPr lang="de-DE" smtClean="0"/>
              <a:pPr/>
              <a:t>30.07.2018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6866-6B28-4BB6-9ED3-E9AAABC3A2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1022-5C94-4B63-96E4-EDB82DF44AFE}" type="datetimeFigureOut">
              <a:rPr lang="de-DE" smtClean="0"/>
              <a:pPr/>
              <a:t>30.07.2018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6866-6B28-4BB6-9ED3-E9AAABC3A2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1022-5C94-4B63-96E4-EDB82DF44AFE}" type="datetimeFigureOut">
              <a:rPr lang="de-DE" smtClean="0"/>
              <a:pPr/>
              <a:t>30.07.2018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6866-6B28-4BB6-9ED3-E9AAABC3A2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1022-5C94-4B63-96E4-EDB82DF44AFE}" type="datetimeFigureOut">
              <a:rPr lang="de-DE" smtClean="0"/>
              <a:pPr/>
              <a:t>30.07.2018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6866-6B28-4BB6-9ED3-E9AAABC3A2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51022-5C94-4B63-96E4-EDB82DF44AFE}" type="datetimeFigureOut">
              <a:rPr lang="de-DE" smtClean="0"/>
              <a:pPr/>
              <a:t>30.07.2018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56866-6B28-4BB6-9ED3-E9AAABC3A29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640540" y="1916790"/>
            <a:ext cx="1512210" cy="28804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Intensivphase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640540" y="2204830"/>
            <a:ext cx="1512210" cy="14400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640540" y="3645030"/>
            <a:ext cx="1512210" cy="14400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640540" y="5085230"/>
            <a:ext cx="1512210" cy="14400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640540" y="1484730"/>
            <a:ext cx="1512210" cy="28804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Dienstagsplan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5457070" y="2226374"/>
            <a:ext cx="3168440" cy="1440000"/>
          </a:xfrm>
          <a:prstGeom prst="rect">
            <a:avLst/>
          </a:prstGeom>
          <a:solidFill>
            <a:srgbClr val="00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36000" rtlCol="0" anchor="ctr" anchorCtr="0"/>
          <a:lstStyle/>
          <a:p>
            <a:pPr>
              <a:buFontTx/>
              <a:buChar char="-"/>
            </a:pPr>
            <a:r>
              <a:rPr lang="de-DE" sz="1400" dirty="0" smtClean="0">
                <a:solidFill>
                  <a:schemeClr val="tx1"/>
                </a:solidFill>
              </a:rPr>
              <a:t> Lehrerstimme, Sprache (</a:t>
            </a:r>
            <a:r>
              <a:rPr lang="de-DE" sz="1400" dirty="0">
                <a:solidFill>
                  <a:schemeClr val="tx1"/>
                </a:solidFill>
              </a:rPr>
              <a:t>H</a:t>
            </a:r>
            <a:r>
              <a:rPr lang="de-DE" sz="1400" dirty="0" smtClean="0">
                <a:solidFill>
                  <a:schemeClr val="tx1"/>
                </a:solidFill>
              </a:rPr>
              <a:t>a + </a:t>
            </a:r>
            <a:r>
              <a:rPr lang="de-DE" sz="1400" dirty="0" err="1" smtClean="0">
                <a:solidFill>
                  <a:schemeClr val="tx1"/>
                </a:solidFill>
              </a:rPr>
              <a:t>Pre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de-DE" sz="1400" dirty="0" smtClean="0">
                <a:solidFill>
                  <a:schemeClr val="tx1"/>
                </a:solidFill>
              </a:rPr>
              <a:t> Mimik, Gestik, Körpersprache (</a:t>
            </a:r>
            <a:r>
              <a:rPr lang="de-DE" sz="1400" dirty="0" err="1" smtClean="0">
                <a:solidFill>
                  <a:schemeClr val="tx1"/>
                </a:solidFill>
              </a:rPr>
              <a:t>Bla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smtClean="0">
                <a:solidFill>
                  <a:schemeClr val="tx1"/>
                </a:solidFill>
              </a:rPr>
              <a:t>Sich in einer Gruppe durchsetzen (</a:t>
            </a:r>
            <a:r>
              <a:rPr lang="de-DE" sz="1400" dirty="0" err="1" smtClean="0">
                <a:solidFill>
                  <a:schemeClr val="tx1"/>
                </a:solidFill>
              </a:rPr>
              <a:t>Gri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  <a:endParaRPr lang="de-DE" sz="1400" i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smtClean="0">
                <a:solidFill>
                  <a:schemeClr val="tx1"/>
                </a:solidFill>
              </a:rPr>
              <a:t>Unterrichtsgespräche führen (Wie)</a:t>
            </a:r>
          </a:p>
          <a:p>
            <a:pPr>
              <a:buFontTx/>
              <a:buChar char="-"/>
            </a:pP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smtClean="0">
                <a:solidFill>
                  <a:schemeClr val="tx1"/>
                </a:solidFill>
              </a:rPr>
              <a:t>Lehrergesundheit, Zeitmanagement (WH)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5457070" y="1474300"/>
            <a:ext cx="3168440" cy="288040"/>
          </a:xfrm>
          <a:prstGeom prst="rect">
            <a:avLst/>
          </a:prstGeom>
          <a:solidFill>
            <a:srgbClr val="00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Ergänzungskurse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640540" y="5661310"/>
            <a:ext cx="1512210" cy="576080"/>
          </a:xfrm>
          <a:prstGeom prst="rect">
            <a:avLst/>
          </a:prstGeom>
          <a:solidFill>
            <a:srgbClr val="FF000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lang="de-DE" dirty="0" smtClean="0">
                <a:solidFill>
                  <a:schemeClr val="bg1"/>
                </a:solidFill>
              </a:rPr>
              <a:t>Zweite Staatsprüfung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640540" y="6525230"/>
            <a:ext cx="6984970" cy="144220"/>
          </a:xfrm>
          <a:prstGeom prst="rect">
            <a:avLst/>
          </a:prstGeom>
          <a:solidFill>
            <a:srgbClr val="FFC00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ts val="1600"/>
              </a:lnSpc>
            </a:pPr>
            <a:r>
              <a:rPr lang="de-DE" sz="1400" dirty="0" smtClean="0">
                <a:solidFill>
                  <a:schemeClr val="tx1"/>
                </a:solidFill>
              </a:rPr>
              <a:t>Evaluation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704410" y="2636890"/>
            <a:ext cx="936130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de-DE" sz="1400" dirty="0" smtClean="0"/>
              <a:t>1. Halbjahr</a:t>
            </a:r>
            <a:endParaRPr lang="de-DE" sz="1400" dirty="0"/>
          </a:p>
        </p:txBody>
      </p:sp>
      <p:sp>
        <p:nvSpPr>
          <p:cNvPr id="25" name="Textfeld 24"/>
          <p:cNvSpPr txBox="1"/>
          <p:nvPr/>
        </p:nvSpPr>
        <p:spPr>
          <a:xfrm>
            <a:off x="704410" y="4221110"/>
            <a:ext cx="936130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de-DE" sz="1400" dirty="0"/>
              <a:t>2</a:t>
            </a:r>
            <a:r>
              <a:rPr lang="de-DE" sz="1400" dirty="0" smtClean="0"/>
              <a:t>. Halbjahr</a:t>
            </a:r>
            <a:endParaRPr lang="de-DE" sz="1400" dirty="0"/>
          </a:p>
        </p:txBody>
      </p:sp>
      <p:sp>
        <p:nvSpPr>
          <p:cNvPr id="26" name="Textfeld 25"/>
          <p:cNvSpPr txBox="1"/>
          <p:nvPr/>
        </p:nvSpPr>
        <p:spPr>
          <a:xfrm>
            <a:off x="704410" y="5589300"/>
            <a:ext cx="936130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de-DE" sz="1400" dirty="0"/>
              <a:t>3</a:t>
            </a:r>
            <a:r>
              <a:rPr lang="de-DE" sz="1400" dirty="0" smtClean="0"/>
              <a:t>. Halbjahr</a:t>
            </a:r>
            <a:endParaRPr lang="de-DE" sz="1400" dirty="0"/>
          </a:p>
        </p:txBody>
      </p:sp>
      <p:sp>
        <p:nvSpPr>
          <p:cNvPr id="23" name="Textfeld 22"/>
          <p:cNvSpPr txBox="1"/>
          <p:nvPr/>
        </p:nvSpPr>
        <p:spPr>
          <a:xfrm>
            <a:off x="1424510" y="548601"/>
            <a:ext cx="7056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Ausbildungsplan </a:t>
            </a:r>
            <a:r>
              <a:rPr lang="de-DE" sz="2400" dirty="0" err="1" smtClean="0"/>
              <a:t>Studsem</a:t>
            </a:r>
            <a:r>
              <a:rPr lang="de-DE" sz="2400" dirty="0" smtClean="0"/>
              <a:t> GS KL</a:t>
            </a:r>
            <a:endParaRPr lang="de-DE" sz="1200" dirty="0" smtClean="0"/>
          </a:p>
        </p:txBody>
      </p:sp>
      <p:sp>
        <p:nvSpPr>
          <p:cNvPr id="27" name="Textfeld 26"/>
          <p:cNvSpPr txBox="1"/>
          <p:nvPr/>
        </p:nvSpPr>
        <p:spPr>
          <a:xfrm>
            <a:off x="3136896" y="6581000"/>
            <a:ext cx="6007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- Staatliches Studienseminar für das Lehramt an Grundschulen Kaiserslautern -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3296770" y="1298106"/>
            <a:ext cx="2016280" cy="4746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Dienstags- und Donnerstagsplan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3584811" y="2939400"/>
            <a:ext cx="1368189" cy="7199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3584811" y="3659500"/>
            <a:ext cx="1368189" cy="144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3584811" y="5099700"/>
            <a:ext cx="1368189" cy="12961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 rot="16200000">
            <a:off x="2288631" y="4379600"/>
            <a:ext cx="3312460" cy="576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Pflichtangebote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3" name="Rechteck 32"/>
          <p:cNvSpPr/>
          <p:nvPr/>
        </p:nvSpPr>
        <p:spPr>
          <a:xfrm rot="16200000">
            <a:off x="2936721" y="4379600"/>
            <a:ext cx="3312460" cy="576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Wahlpflichtangebote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feld 22"/>
          <p:cNvSpPr txBox="1"/>
          <p:nvPr/>
        </p:nvSpPr>
        <p:spPr>
          <a:xfrm>
            <a:off x="1640540" y="2708900"/>
            <a:ext cx="7561050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Nach der abgelegten 2. Staatsprüfung erfolgt eine ausführliche Evaluation der Ausbildung durch Lehramtsanwärter/innen, Schulen und Fachleiter/innen. </a:t>
            </a:r>
          </a:p>
          <a:p>
            <a:endParaRPr lang="de-DE" sz="1200" dirty="0" smtClean="0"/>
          </a:p>
          <a:p>
            <a:r>
              <a:rPr lang="de-DE" sz="1200" dirty="0" smtClean="0"/>
              <a:t>Lehramtsanwärter/innen melden schriftlich und anonym rück über</a:t>
            </a:r>
          </a:p>
          <a:p>
            <a:pPr>
              <a:buFontTx/>
              <a:buChar char="-"/>
            </a:pPr>
            <a:r>
              <a:rPr lang="de-DE" sz="1200" dirty="0" smtClean="0"/>
              <a:t> die Betreuung durch das Fachleiter-Team</a:t>
            </a:r>
          </a:p>
          <a:p>
            <a:pPr>
              <a:buFontTx/>
              <a:buChar char="-"/>
            </a:pPr>
            <a:r>
              <a:rPr lang="de-DE" sz="1200" dirty="0" smtClean="0"/>
              <a:t> die Praxistauglichkeit der Seminarinhalte</a:t>
            </a:r>
          </a:p>
          <a:p>
            <a:pPr>
              <a:buFontTx/>
              <a:buChar char="-"/>
            </a:pPr>
            <a:r>
              <a:rPr lang="de-DE" sz="1200" dirty="0" smtClean="0"/>
              <a:t> die Zweite Staatsprüfung</a:t>
            </a:r>
          </a:p>
          <a:p>
            <a:pPr>
              <a:buFontTx/>
              <a:buChar char="-"/>
            </a:pPr>
            <a:endParaRPr lang="de-DE" sz="1200" dirty="0" smtClean="0"/>
          </a:p>
          <a:p>
            <a:r>
              <a:rPr lang="de-DE" sz="1200" dirty="0" smtClean="0"/>
              <a:t>Mentoren und Schulleitungen geben anonym Rückmeldung über</a:t>
            </a:r>
          </a:p>
          <a:p>
            <a:pPr>
              <a:buFontTx/>
              <a:buChar char="-"/>
            </a:pPr>
            <a:r>
              <a:rPr lang="de-DE" sz="1200" dirty="0" smtClean="0"/>
              <a:t> die Zusammenarbeit mit den Fachleiter/innen des Studienseminars</a:t>
            </a:r>
          </a:p>
          <a:p>
            <a:pPr>
              <a:buFontTx/>
              <a:buChar char="-"/>
            </a:pPr>
            <a:r>
              <a:rPr lang="de-DE" sz="1200" dirty="0" smtClean="0"/>
              <a:t> die Praxistauglichkeit der Beratungen nach Unterrichtsbesuchen</a:t>
            </a:r>
          </a:p>
          <a:p>
            <a:pPr>
              <a:buFontTx/>
              <a:buChar char="-"/>
            </a:pPr>
            <a:r>
              <a:rPr lang="de-DE" sz="1200" dirty="0" smtClean="0"/>
              <a:t> die Zweite Staatsprüfung</a:t>
            </a:r>
          </a:p>
          <a:p>
            <a:pPr>
              <a:buFontTx/>
              <a:buChar char="-"/>
            </a:pPr>
            <a:endParaRPr lang="de-DE" sz="1200" dirty="0" smtClean="0"/>
          </a:p>
          <a:p>
            <a:r>
              <a:rPr lang="de-DE" sz="1200" dirty="0" smtClean="0"/>
              <a:t>Die Fachleiter/innen evaluieren im Team auf Basis obiger Rückmeldungen</a:t>
            </a:r>
          </a:p>
          <a:p>
            <a:pPr>
              <a:buFontTx/>
              <a:buChar char="-"/>
            </a:pPr>
            <a:r>
              <a:rPr lang="de-DE" sz="1200" dirty="0" smtClean="0"/>
              <a:t> die Praxistauglichkeit der Seminarinhalte</a:t>
            </a:r>
          </a:p>
          <a:p>
            <a:pPr>
              <a:buFontTx/>
              <a:buChar char="-"/>
            </a:pPr>
            <a:r>
              <a:rPr lang="de-DE" sz="1200" dirty="0" smtClean="0"/>
              <a:t> die Betreuung der Lehramtsanwärter/innen</a:t>
            </a:r>
          </a:p>
          <a:p>
            <a:pPr>
              <a:buFontTx/>
              <a:buChar char="-"/>
            </a:pPr>
            <a:r>
              <a:rPr lang="de-DE" sz="1200" dirty="0" smtClean="0"/>
              <a:t> die Zusammenarbeit mit den Schulen</a:t>
            </a:r>
          </a:p>
          <a:p>
            <a:pPr>
              <a:buFontTx/>
              <a:buChar char="-"/>
            </a:pPr>
            <a:r>
              <a:rPr lang="de-DE" sz="1200" dirty="0" smtClean="0"/>
              <a:t> die Durchführung der Zweiten Staatsprüfung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424510" y="548601"/>
            <a:ext cx="7056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Ausbildungsplan </a:t>
            </a:r>
            <a:r>
              <a:rPr lang="de-DE" sz="2400" dirty="0" err="1" smtClean="0"/>
              <a:t>Studsem</a:t>
            </a:r>
            <a:r>
              <a:rPr lang="de-DE" sz="2400" dirty="0" smtClean="0"/>
              <a:t> GS KL</a:t>
            </a:r>
            <a:endParaRPr lang="de-DE" sz="1200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3136896" y="6581000"/>
            <a:ext cx="6007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- Staatliches Studienseminar für das Lehramt an Grundschulen Kaiserslautern -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640540" y="6453420"/>
            <a:ext cx="7561050" cy="216030"/>
          </a:xfrm>
          <a:prstGeom prst="rect">
            <a:avLst/>
          </a:prstGeom>
          <a:solidFill>
            <a:srgbClr val="FFC00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ts val="1600"/>
              </a:lnSpc>
            </a:pPr>
            <a:r>
              <a:rPr lang="de-DE" sz="1400" dirty="0" smtClean="0">
                <a:solidFill>
                  <a:schemeClr val="tx1"/>
                </a:solidFill>
              </a:rPr>
              <a:t>Evaluation</a:t>
            </a:r>
            <a:endParaRPr lang="de-DE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640540" y="1916790"/>
            <a:ext cx="1512210" cy="28804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Intensivphase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640540" y="2204830"/>
            <a:ext cx="1512210" cy="14400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640540" y="3645030"/>
            <a:ext cx="1512210" cy="14400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640540" y="5085230"/>
            <a:ext cx="1512210" cy="14400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640540" y="1484730"/>
            <a:ext cx="1512210" cy="28804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Dienstagsplan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5457070" y="2226374"/>
            <a:ext cx="3168440" cy="1440000"/>
          </a:xfrm>
          <a:prstGeom prst="rect">
            <a:avLst/>
          </a:prstGeom>
          <a:solidFill>
            <a:srgbClr val="00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36000" rtlCol="0" anchor="ctr" anchorCtr="0"/>
          <a:lstStyle/>
          <a:p>
            <a:pPr>
              <a:buFontTx/>
              <a:buChar char="-"/>
            </a:pPr>
            <a:r>
              <a:rPr lang="de-DE" sz="1400" dirty="0" smtClean="0">
                <a:solidFill>
                  <a:schemeClr val="tx1"/>
                </a:solidFill>
              </a:rPr>
              <a:t> Lehrerstimme, Sprache (Ha + </a:t>
            </a:r>
            <a:r>
              <a:rPr lang="de-DE" sz="1400" dirty="0" err="1" smtClean="0">
                <a:solidFill>
                  <a:schemeClr val="tx1"/>
                </a:solidFill>
              </a:rPr>
              <a:t>Pre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de-DE" sz="1400" dirty="0" smtClean="0">
                <a:solidFill>
                  <a:schemeClr val="tx1"/>
                </a:solidFill>
              </a:rPr>
              <a:t> Mimik, Gestik, Körpersprache (</a:t>
            </a:r>
            <a:r>
              <a:rPr lang="de-DE" sz="1400" dirty="0" err="1" smtClean="0">
                <a:solidFill>
                  <a:schemeClr val="tx1"/>
                </a:solidFill>
              </a:rPr>
              <a:t>Bla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smtClean="0">
                <a:solidFill>
                  <a:schemeClr val="tx1"/>
                </a:solidFill>
              </a:rPr>
              <a:t>Sich in einer Gruppe durchsetzen (</a:t>
            </a:r>
            <a:r>
              <a:rPr lang="de-DE" sz="1400" dirty="0" err="1" smtClean="0">
                <a:solidFill>
                  <a:schemeClr val="tx1"/>
                </a:solidFill>
              </a:rPr>
              <a:t>Gri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  <a:endParaRPr lang="de-DE" sz="1400" i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smtClean="0">
                <a:solidFill>
                  <a:schemeClr val="tx1"/>
                </a:solidFill>
              </a:rPr>
              <a:t>Unterrichtsgespräche führen (Wie)</a:t>
            </a:r>
          </a:p>
          <a:p>
            <a:pPr>
              <a:buFontTx/>
              <a:buChar char="-"/>
            </a:pP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smtClean="0">
                <a:solidFill>
                  <a:schemeClr val="tx1"/>
                </a:solidFill>
              </a:rPr>
              <a:t>Lehrergesundheit, Zeitmanagement (WH)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5457070" y="1474300"/>
            <a:ext cx="3168440" cy="288040"/>
          </a:xfrm>
          <a:prstGeom prst="rect">
            <a:avLst/>
          </a:prstGeom>
          <a:solidFill>
            <a:srgbClr val="00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Ergänzungskurse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640540" y="5661310"/>
            <a:ext cx="1512210" cy="576080"/>
          </a:xfrm>
          <a:prstGeom prst="rect">
            <a:avLst/>
          </a:prstGeom>
          <a:solidFill>
            <a:srgbClr val="FF000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lang="de-DE" dirty="0" smtClean="0">
                <a:solidFill>
                  <a:schemeClr val="bg1"/>
                </a:solidFill>
              </a:rPr>
              <a:t>Zweite Staatsprüfung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640540" y="6525230"/>
            <a:ext cx="6984970" cy="144220"/>
          </a:xfrm>
          <a:prstGeom prst="rect">
            <a:avLst/>
          </a:prstGeom>
          <a:solidFill>
            <a:srgbClr val="FFC00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ts val="1600"/>
              </a:lnSpc>
            </a:pPr>
            <a:r>
              <a:rPr lang="de-DE" sz="1400" dirty="0" smtClean="0">
                <a:solidFill>
                  <a:schemeClr val="tx1"/>
                </a:solidFill>
              </a:rPr>
              <a:t>Evaluation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704410" y="2636890"/>
            <a:ext cx="936130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de-DE" sz="1400" dirty="0" smtClean="0"/>
              <a:t>1. Halbjahr</a:t>
            </a:r>
            <a:endParaRPr lang="de-DE" sz="1400" dirty="0"/>
          </a:p>
        </p:txBody>
      </p:sp>
      <p:sp>
        <p:nvSpPr>
          <p:cNvPr id="25" name="Textfeld 24"/>
          <p:cNvSpPr txBox="1"/>
          <p:nvPr/>
        </p:nvSpPr>
        <p:spPr>
          <a:xfrm>
            <a:off x="704410" y="4221110"/>
            <a:ext cx="936130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de-DE" sz="1400" dirty="0"/>
              <a:t>2</a:t>
            </a:r>
            <a:r>
              <a:rPr lang="de-DE" sz="1400" dirty="0" smtClean="0"/>
              <a:t>. Halbjahr</a:t>
            </a:r>
            <a:endParaRPr lang="de-DE" sz="1400" dirty="0"/>
          </a:p>
        </p:txBody>
      </p:sp>
      <p:sp>
        <p:nvSpPr>
          <p:cNvPr id="26" name="Textfeld 25"/>
          <p:cNvSpPr txBox="1"/>
          <p:nvPr/>
        </p:nvSpPr>
        <p:spPr>
          <a:xfrm>
            <a:off x="704410" y="5589300"/>
            <a:ext cx="936130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de-DE" sz="1400" dirty="0"/>
              <a:t>3</a:t>
            </a:r>
            <a:r>
              <a:rPr lang="de-DE" sz="1400" dirty="0" smtClean="0"/>
              <a:t>. Halbjahr</a:t>
            </a:r>
            <a:endParaRPr lang="de-DE" sz="1400" dirty="0"/>
          </a:p>
        </p:txBody>
      </p:sp>
      <p:sp>
        <p:nvSpPr>
          <p:cNvPr id="23" name="Textfeld 22"/>
          <p:cNvSpPr txBox="1"/>
          <p:nvPr/>
        </p:nvSpPr>
        <p:spPr>
          <a:xfrm>
            <a:off x="1424510" y="548601"/>
            <a:ext cx="7056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Ausbildungsplan </a:t>
            </a:r>
            <a:r>
              <a:rPr lang="de-DE" sz="2400" dirty="0" err="1" smtClean="0"/>
              <a:t>Studsem</a:t>
            </a:r>
            <a:r>
              <a:rPr lang="de-DE" sz="2400" dirty="0" smtClean="0"/>
              <a:t> GS KL</a:t>
            </a:r>
            <a:endParaRPr lang="de-DE" sz="1200" dirty="0" smtClean="0"/>
          </a:p>
        </p:txBody>
      </p:sp>
      <p:sp>
        <p:nvSpPr>
          <p:cNvPr id="27" name="Textfeld 26"/>
          <p:cNvSpPr txBox="1"/>
          <p:nvPr/>
        </p:nvSpPr>
        <p:spPr>
          <a:xfrm>
            <a:off x="3136896" y="6581000"/>
            <a:ext cx="6007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- Staatliches Studienseminar für das Lehramt an Grundschulen Kaiserslautern -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3296770" y="1484730"/>
            <a:ext cx="2016280" cy="288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Donnerstagsplan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3584811" y="2939400"/>
            <a:ext cx="1368189" cy="7199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3584811" y="3659500"/>
            <a:ext cx="1368189" cy="144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3584811" y="5099700"/>
            <a:ext cx="1368189" cy="12961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 rot="16200000">
            <a:off x="2288631" y="4379600"/>
            <a:ext cx="3312460" cy="576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Pflichtangebote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3" name="Rechteck 32"/>
          <p:cNvSpPr/>
          <p:nvPr/>
        </p:nvSpPr>
        <p:spPr>
          <a:xfrm rot="16200000">
            <a:off x="2936721" y="4379600"/>
            <a:ext cx="3312460" cy="576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Wahlpflichtangebote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995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640540" y="1916790"/>
            <a:ext cx="1512210" cy="28804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Intensivphase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640540" y="2204830"/>
            <a:ext cx="1512210" cy="14400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640540" y="3645030"/>
            <a:ext cx="1512210" cy="14400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640540" y="5085230"/>
            <a:ext cx="1512210" cy="144000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640540" y="1484730"/>
            <a:ext cx="1512210" cy="288040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Dienstagsplan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640540" y="5661310"/>
            <a:ext cx="1512210" cy="576080"/>
          </a:xfrm>
          <a:prstGeom prst="rect">
            <a:avLst/>
          </a:prstGeom>
          <a:solidFill>
            <a:srgbClr val="FF000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lang="de-DE" dirty="0" smtClean="0">
                <a:solidFill>
                  <a:schemeClr val="bg1"/>
                </a:solidFill>
              </a:rPr>
              <a:t>Zweite Staatsprüfung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704410" y="2636890"/>
            <a:ext cx="936130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de-DE" sz="1400" dirty="0" smtClean="0"/>
              <a:t>1. Halbjahr</a:t>
            </a:r>
            <a:endParaRPr lang="de-DE" sz="1400" dirty="0"/>
          </a:p>
        </p:txBody>
      </p:sp>
      <p:sp>
        <p:nvSpPr>
          <p:cNvPr id="25" name="Textfeld 24"/>
          <p:cNvSpPr txBox="1"/>
          <p:nvPr/>
        </p:nvSpPr>
        <p:spPr>
          <a:xfrm>
            <a:off x="704410" y="4221110"/>
            <a:ext cx="936130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de-DE" sz="1400" dirty="0"/>
              <a:t>2</a:t>
            </a:r>
            <a:r>
              <a:rPr lang="de-DE" sz="1400" dirty="0" smtClean="0"/>
              <a:t>. Halbjahr</a:t>
            </a:r>
            <a:endParaRPr lang="de-DE" sz="1400" dirty="0"/>
          </a:p>
        </p:txBody>
      </p:sp>
      <p:sp>
        <p:nvSpPr>
          <p:cNvPr id="26" name="Textfeld 25"/>
          <p:cNvSpPr txBox="1"/>
          <p:nvPr/>
        </p:nvSpPr>
        <p:spPr>
          <a:xfrm>
            <a:off x="704410" y="5589300"/>
            <a:ext cx="936130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de-DE" sz="1400" dirty="0"/>
              <a:t>3</a:t>
            </a:r>
            <a:r>
              <a:rPr lang="de-DE" sz="1400" dirty="0" smtClean="0"/>
              <a:t>. Halbjahr</a:t>
            </a:r>
            <a:endParaRPr lang="de-DE" sz="1400" dirty="0"/>
          </a:p>
        </p:txBody>
      </p:sp>
      <p:sp>
        <p:nvSpPr>
          <p:cNvPr id="23" name="Textfeld 22"/>
          <p:cNvSpPr txBox="1"/>
          <p:nvPr/>
        </p:nvSpPr>
        <p:spPr>
          <a:xfrm>
            <a:off x="3368780" y="2204830"/>
            <a:ext cx="6120850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Die Ausbildung erfolgt dienstags  abwechselnd in den beiden Ausbildungsfächern Grundschulbildung (GB), Fach (F1) und dem Berufspraktischen Seminar (BS).</a:t>
            </a:r>
          </a:p>
          <a:p>
            <a:r>
              <a:rPr lang="de-DE" sz="1200" dirty="0" smtClean="0"/>
              <a:t>In der Regel finden die Seminarveranstaltungen des Berufspraktischen </a:t>
            </a:r>
            <a:r>
              <a:rPr lang="de-DE" sz="1200" dirty="0"/>
              <a:t>S</a:t>
            </a:r>
            <a:r>
              <a:rPr lang="de-DE" sz="1200" dirty="0" smtClean="0"/>
              <a:t>eminars (BS) nachmittags von 13.30 – 16.15 Uhr im Gebäude des Studienseminars in Kaiserslautern statt.</a:t>
            </a:r>
          </a:p>
          <a:p>
            <a:r>
              <a:rPr lang="de-DE" sz="1200" dirty="0" smtClean="0"/>
              <a:t>Die Seminarveranstaltungen der Ausbildungsfächer (GB und F1) finden in der Regel an den Ausbildungsschulen der Lehramtsanwärter/innen oder der Fachleiter/innen zwischen 08.00 – ca. 15.00 Uhr statt. Detaillierte Informationen hierzu enthält der </a:t>
            </a:r>
            <a:r>
              <a:rPr lang="de-DE" sz="1200" b="1" dirty="0" smtClean="0"/>
              <a:t>Dienstagsplan</a:t>
            </a:r>
            <a:r>
              <a:rPr lang="de-DE" sz="1200" dirty="0" smtClean="0"/>
              <a:t>.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424510" y="548601"/>
            <a:ext cx="7056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Ausbildungsplan </a:t>
            </a:r>
            <a:r>
              <a:rPr lang="de-DE" sz="2400" dirty="0" err="1" smtClean="0"/>
              <a:t>Studsem</a:t>
            </a:r>
            <a:r>
              <a:rPr lang="de-DE" sz="2400" dirty="0" smtClean="0"/>
              <a:t> GS KL</a:t>
            </a:r>
            <a:endParaRPr lang="de-DE" sz="1200" dirty="0" smtClean="0"/>
          </a:p>
        </p:txBody>
      </p:sp>
      <p:sp>
        <p:nvSpPr>
          <p:cNvPr id="14" name="Textfeld 13"/>
          <p:cNvSpPr txBox="1"/>
          <p:nvPr/>
        </p:nvSpPr>
        <p:spPr>
          <a:xfrm>
            <a:off x="3136896" y="6581000"/>
            <a:ext cx="6007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- Staatliches Studienseminar für das Lehramt an Grundschulen Kaiserslautern -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feld 22"/>
          <p:cNvSpPr txBox="1"/>
          <p:nvPr/>
        </p:nvSpPr>
        <p:spPr>
          <a:xfrm>
            <a:off x="5313050" y="2924930"/>
            <a:ext cx="324045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de-DE" sz="1200" b="1" dirty="0" smtClean="0"/>
          </a:p>
          <a:p>
            <a:r>
              <a:rPr lang="de-DE" sz="1200" b="1" dirty="0" smtClean="0"/>
              <a:t>Pflichtangebote:</a:t>
            </a:r>
          </a:p>
          <a:p>
            <a:pPr>
              <a:buFontTx/>
              <a:buChar char="-"/>
            </a:pPr>
            <a:r>
              <a:rPr lang="de-DE" sz="1200" dirty="0" smtClean="0"/>
              <a:t> Arbeit mit Förderplänen </a:t>
            </a:r>
          </a:p>
          <a:p>
            <a:pPr>
              <a:buFontTx/>
              <a:buChar char="-"/>
            </a:pPr>
            <a:r>
              <a:rPr lang="de-DE" sz="1200" dirty="0" smtClean="0"/>
              <a:t> Beeinträchtigungen</a:t>
            </a:r>
          </a:p>
          <a:p>
            <a:pPr>
              <a:buFontTx/>
              <a:buChar char="-"/>
            </a:pPr>
            <a:r>
              <a:rPr lang="de-DE" sz="1200" dirty="0" smtClean="0"/>
              <a:t> Lesen lernen in Theorie und Praxis</a:t>
            </a:r>
          </a:p>
          <a:p>
            <a:endParaRPr lang="de-DE" sz="1200" dirty="0" smtClean="0"/>
          </a:p>
        </p:txBody>
      </p:sp>
      <p:sp>
        <p:nvSpPr>
          <p:cNvPr id="27" name="Textfeld 26"/>
          <p:cNvSpPr txBox="1"/>
          <p:nvPr/>
        </p:nvSpPr>
        <p:spPr>
          <a:xfrm>
            <a:off x="632401" y="2924930"/>
            <a:ext cx="2592360" cy="347787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An Donnerstagnachmittagen von 13.30 –  ca. 16.30 Uhr (und z.T. dienstags) finden verpflichtende und freiwillige Seminarveranstaltungen statt (siehe </a:t>
            </a:r>
            <a:r>
              <a:rPr lang="de-DE" sz="1200" b="1" dirty="0" smtClean="0"/>
              <a:t>Donnerstagsplan</a:t>
            </a:r>
            <a:r>
              <a:rPr lang="de-DE" sz="1200" dirty="0" smtClean="0"/>
              <a:t>).</a:t>
            </a:r>
          </a:p>
          <a:p>
            <a:endParaRPr lang="de-DE" sz="800" dirty="0"/>
          </a:p>
          <a:p>
            <a:r>
              <a:rPr lang="de-DE" sz="1200" b="1" dirty="0" smtClean="0"/>
              <a:t>Pflichtangebote</a:t>
            </a:r>
          </a:p>
          <a:p>
            <a:r>
              <a:rPr lang="de-DE" sz="1200" dirty="0" smtClean="0"/>
              <a:t>Sie müssen von jedem LAA belegt werden.</a:t>
            </a:r>
          </a:p>
          <a:p>
            <a:endParaRPr lang="de-DE" sz="800" dirty="0"/>
          </a:p>
          <a:p>
            <a:r>
              <a:rPr lang="de-DE" sz="1200" b="1" dirty="0" smtClean="0"/>
              <a:t>Wahlpflichtangebote</a:t>
            </a:r>
          </a:p>
          <a:p>
            <a:r>
              <a:rPr lang="de-DE" sz="1200" dirty="0" smtClean="0"/>
              <a:t>Der LAA belegt zwei Angebot aus dem Bereich „fachfremd unterrichten“ und wählt mindestens zwei Seminar-einheiten aus den weiteren Angeboten aus.</a:t>
            </a:r>
          </a:p>
          <a:p>
            <a:endParaRPr lang="de-DE" sz="1200" dirty="0"/>
          </a:p>
          <a:p>
            <a:endParaRPr lang="de-DE" sz="1200" dirty="0" smtClean="0"/>
          </a:p>
          <a:p>
            <a:endParaRPr lang="de-DE" sz="1200" dirty="0" smtClean="0"/>
          </a:p>
        </p:txBody>
      </p:sp>
      <p:sp>
        <p:nvSpPr>
          <p:cNvPr id="15" name="Textfeld 14"/>
          <p:cNvSpPr txBox="1"/>
          <p:nvPr/>
        </p:nvSpPr>
        <p:spPr>
          <a:xfrm>
            <a:off x="1424510" y="548601"/>
            <a:ext cx="7056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Ausbildungsplan </a:t>
            </a:r>
            <a:r>
              <a:rPr lang="de-DE" sz="2400" dirty="0" err="1" smtClean="0"/>
              <a:t>Studsem</a:t>
            </a:r>
            <a:r>
              <a:rPr lang="de-DE" sz="2400" dirty="0" smtClean="0"/>
              <a:t> GS KL</a:t>
            </a:r>
            <a:endParaRPr lang="de-DE" sz="1200" dirty="0" smtClean="0"/>
          </a:p>
        </p:txBody>
      </p:sp>
      <p:sp>
        <p:nvSpPr>
          <p:cNvPr id="16" name="Textfeld 15"/>
          <p:cNvSpPr txBox="1"/>
          <p:nvPr/>
        </p:nvSpPr>
        <p:spPr>
          <a:xfrm>
            <a:off x="3136896" y="6581000"/>
            <a:ext cx="6007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- Staatliches Studienseminar für das Lehramt an Grundschulen Kaiserslautern -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3296770" y="1484730"/>
            <a:ext cx="2016280" cy="288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Donnerstagsplan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3584811" y="2939400"/>
            <a:ext cx="1368189" cy="7199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3584811" y="3659500"/>
            <a:ext cx="1368189" cy="144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3584811" y="5099700"/>
            <a:ext cx="1368189" cy="12961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 rot="16200000">
            <a:off x="2288631" y="4379600"/>
            <a:ext cx="3312460" cy="576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Pflichtangebote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 rot="16200000">
            <a:off x="2936721" y="4379600"/>
            <a:ext cx="3312460" cy="576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Wahlpflichtangebote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feld 22"/>
          <p:cNvSpPr txBox="1"/>
          <p:nvPr/>
        </p:nvSpPr>
        <p:spPr>
          <a:xfrm>
            <a:off x="776420" y="2204830"/>
            <a:ext cx="5112710" cy="249299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Im ersten Ausbildungshalbjahr belegen die Anwärter/innen </a:t>
            </a:r>
            <a:r>
              <a:rPr lang="de-DE" sz="1200" b="1" i="1" dirty="0" smtClean="0"/>
              <a:t>je nach Bedarf </a:t>
            </a:r>
            <a:r>
              <a:rPr lang="de-DE" sz="1200" dirty="0" smtClean="0"/>
              <a:t>Ergänzungskurse.</a:t>
            </a:r>
          </a:p>
          <a:p>
            <a:r>
              <a:rPr lang="de-DE" sz="1200" dirty="0" smtClean="0"/>
              <a:t>In den Ergänzungskursen werden grundlegende Techniken des Unterrichtens und Arbeitsweisen moderner Grundschularbeit vermittelt </a:t>
            </a:r>
            <a:r>
              <a:rPr lang="de-DE" sz="1200" u="sng" dirty="0" smtClean="0"/>
              <a:t>und geübt</a:t>
            </a:r>
            <a:r>
              <a:rPr lang="de-DE" sz="1200" dirty="0" smtClean="0"/>
              <a:t>. Die Kurse können – </a:t>
            </a:r>
            <a:r>
              <a:rPr lang="de-DE" sz="1200" b="1" i="1" dirty="0" smtClean="0"/>
              <a:t>sofern genügend Kapazitäten vorhanden sind </a:t>
            </a:r>
            <a:r>
              <a:rPr lang="de-DE" sz="1200" dirty="0" smtClean="0"/>
              <a:t>- freiwillig besucht werden. Sie sind jedoch auch aufgrund entsprechender Rückmeldungen seitens der Schule oder der Fachleiter/innen verpflichtend zu belegen.</a:t>
            </a:r>
          </a:p>
          <a:p>
            <a:r>
              <a:rPr lang="de-DE" sz="1200" dirty="0" smtClean="0"/>
              <a:t>Die Ergänzungskurse finden an unterschiedlichen Wochentagen von 13.30 – 16.00 Uhr in Kleingruppen zu max. zehn Personen statt.</a:t>
            </a:r>
          </a:p>
          <a:p>
            <a:endParaRPr lang="de-DE" sz="1200" dirty="0" smtClean="0"/>
          </a:p>
          <a:p>
            <a:r>
              <a:rPr lang="de-DE" sz="1200" dirty="0" smtClean="0"/>
              <a:t>Durch die Ergänzungskurse erfolgt eine sehr frühe Sensibilisierung der LAA zu grundlegenden, allgemeinen Arbeitsfeldern (bevor diese sich mit anderen, z.B. fachdidaktischen, überlagern).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24510" y="548601"/>
            <a:ext cx="7056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Ausbildungsplan </a:t>
            </a:r>
            <a:r>
              <a:rPr lang="de-DE" sz="2400" dirty="0" err="1" smtClean="0"/>
              <a:t>Studsem</a:t>
            </a:r>
            <a:r>
              <a:rPr lang="de-DE" sz="2400" dirty="0" smtClean="0"/>
              <a:t> GS KL</a:t>
            </a:r>
            <a:endParaRPr lang="de-DE" sz="1200" dirty="0" smtClean="0"/>
          </a:p>
        </p:txBody>
      </p:sp>
      <p:sp>
        <p:nvSpPr>
          <p:cNvPr id="7" name="Textfeld 6"/>
          <p:cNvSpPr txBox="1"/>
          <p:nvPr/>
        </p:nvSpPr>
        <p:spPr>
          <a:xfrm>
            <a:off x="3136896" y="6581000"/>
            <a:ext cx="6007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- Staatliches Studienseminar für das Lehramt an Grundschulen Kaiserslautern -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6105160" y="2204830"/>
            <a:ext cx="3168440" cy="1440000"/>
          </a:xfrm>
          <a:prstGeom prst="rect">
            <a:avLst/>
          </a:prstGeom>
          <a:solidFill>
            <a:srgbClr val="00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36000" rtlCol="0" anchor="ctr" anchorCtr="0"/>
          <a:lstStyle/>
          <a:p>
            <a:pPr>
              <a:buFontTx/>
              <a:buChar char="-"/>
            </a:pPr>
            <a:r>
              <a:rPr lang="de-DE" sz="1400" dirty="0" smtClean="0">
                <a:solidFill>
                  <a:schemeClr val="tx1"/>
                </a:solidFill>
              </a:rPr>
              <a:t> Lehrerstimme, Sprache (Ha + </a:t>
            </a:r>
            <a:r>
              <a:rPr lang="de-DE" sz="1400" dirty="0" err="1" smtClean="0">
                <a:solidFill>
                  <a:schemeClr val="tx1"/>
                </a:solidFill>
              </a:rPr>
              <a:t>Pre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de-DE" sz="1400" dirty="0" smtClean="0">
                <a:solidFill>
                  <a:schemeClr val="tx1"/>
                </a:solidFill>
              </a:rPr>
              <a:t> Mimik, Gestik, Körpersprache (</a:t>
            </a:r>
            <a:r>
              <a:rPr lang="de-DE" sz="1400" dirty="0" err="1" smtClean="0">
                <a:solidFill>
                  <a:schemeClr val="tx1"/>
                </a:solidFill>
              </a:rPr>
              <a:t>Bla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smtClean="0">
                <a:solidFill>
                  <a:schemeClr val="tx1"/>
                </a:solidFill>
              </a:rPr>
              <a:t>Sich in einer Gruppe durchsetzen (</a:t>
            </a:r>
            <a:r>
              <a:rPr lang="de-DE" sz="1400" dirty="0" err="1" smtClean="0">
                <a:solidFill>
                  <a:schemeClr val="tx1"/>
                </a:solidFill>
              </a:rPr>
              <a:t>Gri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  <a:endParaRPr lang="de-DE" sz="1400" i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smtClean="0">
                <a:solidFill>
                  <a:schemeClr val="tx1"/>
                </a:solidFill>
              </a:rPr>
              <a:t>Unterrichtsgespräche führen (Wie)</a:t>
            </a:r>
          </a:p>
          <a:p>
            <a:pPr>
              <a:buFontTx/>
              <a:buChar char="-"/>
            </a:pP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smtClean="0">
                <a:solidFill>
                  <a:schemeClr val="tx1"/>
                </a:solidFill>
              </a:rPr>
              <a:t>Lehrergesundheit, Zeitmanagement (WH)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6105160" y="1484730"/>
            <a:ext cx="3168440" cy="288040"/>
          </a:xfrm>
          <a:prstGeom prst="rect">
            <a:avLst/>
          </a:prstGeom>
          <a:solidFill>
            <a:srgbClr val="00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Ergänzungskurse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feld 22"/>
          <p:cNvSpPr txBox="1"/>
          <p:nvPr/>
        </p:nvSpPr>
        <p:spPr>
          <a:xfrm>
            <a:off x="776420" y="2204830"/>
            <a:ext cx="5112710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Mögliche Ansatzpunkte (Lehrerstimme):</a:t>
            </a:r>
          </a:p>
          <a:p>
            <a:r>
              <a:rPr lang="de-DE" sz="1200" dirty="0" smtClean="0"/>
              <a:t>- Lautheit (zu laut – leise, Sprünge, Abflachen am Satzende usw.)</a:t>
            </a:r>
          </a:p>
          <a:p>
            <a:pPr>
              <a:buFontTx/>
              <a:buChar char="-"/>
            </a:pPr>
            <a:r>
              <a:rPr lang="de-DE" sz="1200" dirty="0" smtClean="0"/>
              <a:t> Artikulation (bestimmte Konsonanten, Vokale, Verschleifungen usw.)</a:t>
            </a:r>
          </a:p>
          <a:p>
            <a:pPr>
              <a:buFontTx/>
              <a:buChar char="-"/>
            </a:pPr>
            <a:r>
              <a:rPr lang="de-DE" sz="1200" dirty="0" smtClean="0"/>
              <a:t> Tonlage (zu hoch, spitz, zu dumpf usw.)</a:t>
            </a:r>
          </a:p>
          <a:p>
            <a:endParaRPr lang="de-DE" sz="1200" dirty="0" smtClean="0"/>
          </a:p>
          <a:p>
            <a:r>
              <a:rPr lang="de-DE" sz="1200" b="1" dirty="0" smtClean="0"/>
              <a:t>Mögliche Ansatzpunkte (Lehrersprache):</a:t>
            </a:r>
          </a:p>
          <a:p>
            <a:pPr>
              <a:buFontTx/>
              <a:buChar char="-"/>
            </a:pPr>
            <a:r>
              <a:rPr lang="de-DE" sz="1200" dirty="0" smtClean="0"/>
              <a:t> Aussprache (Verschachtelungen, gleicher Satzbau, Dialekt usw.)</a:t>
            </a:r>
          </a:p>
          <a:p>
            <a:pPr>
              <a:buFontTx/>
              <a:buChar char="-"/>
            </a:pPr>
            <a:r>
              <a:rPr lang="de-DE" sz="1200" dirty="0" smtClean="0"/>
              <a:t> Sprach-Ticks („</a:t>
            </a:r>
            <a:r>
              <a:rPr lang="de-DE" sz="1200" dirty="0" err="1" smtClean="0"/>
              <a:t>mmh</a:t>
            </a:r>
            <a:r>
              <a:rPr lang="de-DE" sz="1200" dirty="0" smtClean="0"/>
              <a:t>“, „oder?“ usw.)</a:t>
            </a:r>
          </a:p>
          <a:p>
            <a:pPr>
              <a:buFontTx/>
              <a:buChar char="-"/>
            </a:pPr>
            <a:r>
              <a:rPr lang="de-DE" sz="1200" dirty="0" smtClean="0"/>
              <a:t> Intonation (Akzentuierung, Pausen, Tonhöhenverlauf usw.)</a:t>
            </a:r>
          </a:p>
          <a:p>
            <a:pPr>
              <a:buFontTx/>
              <a:buChar char="-"/>
            </a:pPr>
            <a:r>
              <a:rPr lang="de-DE" sz="1200" dirty="0" smtClean="0"/>
              <a:t> Sprachmodulation (zu eintönig, gleich usw.)</a:t>
            </a:r>
          </a:p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b="1" dirty="0" smtClean="0"/>
              <a:t>Mögliche Inhalte des Ergänzungskurses:</a:t>
            </a:r>
          </a:p>
          <a:p>
            <a:pPr marL="228600" indent="-228600">
              <a:buAutoNum type="arabicPeriod"/>
            </a:pPr>
            <a:r>
              <a:rPr lang="de-DE" sz="1200" dirty="0" smtClean="0"/>
              <a:t>Analyse der individuellen Problematik</a:t>
            </a:r>
          </a:p>
          <a:p>
            <a:pPr marL="228600" indent="-228600">
              <a:buAutoNum type="arabicPeriod"/>
            </a:pPr>
            <a:r>
              <a:rPr lang="de-DE" sz="1200" dirty="0" smtClean="0"/>
              <a:t>Info:  „richtig“ sprechen</a:t>
            </a:r>
          </a:p>
          <a:p>
            <a:pPr marL="228600" indent="-228600">
              <a:buAutoNum type="arabicPeriod"/>
            </a:pPr>
            <a:r>
              <a:rPr lang="de-DE" sz="1200" dirty="0" smtClean="0"/>
              <a:t>individuell zugeschnittene Praxisübungen</a:t>
            </a:r>
          </a:p>
          <a:p>
            <a:pPr marL="228600" indent="-228600">
              <a:buAutoNum type="arabicPeriod"/>
            </a:pPr>
            <a:r>
              <a:rPr lang="de-DE" sz="1200" dirty="0" smtClean="0"/>
              <a:t>Zielvereinbarungen / Hilfestellungen zur eigenverantwortlichen Weiterarbeit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24510" y="548601"/>
            <a:ext cx="7056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Ausbildungsplan </a:t>
            </a:r>
            <a:r>
              <a:rPr lang="de-DE" sz="2400" dirty="0" err="1" smtClean="0"/>
              <a:t>Studsem</a:t>
            </a:r>
            <a:r>
              <a:rPr lang="de-DE" sz="2400" dirty="0" smtClean="0"/>
              <a:t> GS KL</a:t>
            </a:r>
            <a:endParaRPr lang="de-DE" sz="1200" dirty="0" smtClean="0"/>
          </a:p>
        </p:txBody>
      </p:sp>
      <p:sp>
        <p:nvSpPr>
          <p:cNvPr id="7" name="Textfeld 6"/>
          <p:cNvSpPr txBox="1"/>
          <p:nvPr/>
        </p:nvSpPr>
        <p:spPr>
          <a:xfrm>
            <a:off x="3136896" y="6581000"/>
            <a:ext cx="6007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- Staatliches Studienseminar für das Lehramt an Grundschulen Kaiserslautern -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6105160" y="2204830"/>
            <a:ext cx="3168440" cy="1440000"/>
          </a:xfrm>
          <a:prstGeom prst="rect">
            <a:avLst/>
          </a:prstGeom>
          <a:solidFill>
            <a:srgbClr val="00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36000" rtlCol="0" anchor="ctr" anchorCtr="0"/>
          <a:lstStyle/>
          <a:p>
            <a:pPr>
              <a:buFontTx/>
              <a:buChar char="-"/>
            </a:pP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b="1" dirty="0" smtClean="0">
                <a:solidFill>
                  <a:schemeClr val="tx1"/>
                </a:solidFill>
              </a:rPr>
              <a:t>Lehrerstimme, Sprache </a:t>
            </a:r>
            <a:r>
              <a:rPr lang="de-DE" sz="1400" dirty="0" smtClean="0">
                <a:solidFill>
                  <a:schemeClr val="tx1"/>
                </a:solidFill>
              </a:rPr>
              <a:t>(Ha +</a:t>
            </a:r>
            <a:r>
              <a:rPr lang="de-DE" sz="1400" dirty="0" err="1" smtClean="0">
                <a:solidFill>
                  <a:schemeClr val="tx1"/>
                </a:solidFill>
              </a:rPr>
              <a:t>Pre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de-DE" sz="1400" dirty="0" smtClean="0">
                <a:solidFill>
                  <a:schemeClr val="tx1"/>
                </a:solidFill>
              </a:rPr>
              <a:t> Mimik, Gestik, Körpersprache (</a:t>
            </a:r>
            <a:r>
              <a:rPr lang="de-DE" sz="1400" dirty="0" err="1" smtClean="0">
                <a:solidFill>
                  <a:schemeClr val="tx1"/>
                </a:solidFill>
              </a:rPr>
              <a:t>Bla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smtClean="0">
                <a:solidFill>
                  <a:schemeClr val="tx1"/>
                </a:solidFill>
              </a:rPr>
              <a:t>Sich in einer Gruppe durchsetzen (</a:t>
            </a:r>
            <a:r>
              <a:rPr lang="de-DE" sz="1400" dirty="0" err="1" smtClean="0">
                <a:solidFill>
                  <a:schemeClr val="tx1"/>
                </a:solidFill>
              </a:rPr>
              <a:t>Gri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  <a:endParaRPr lang="de-DE" sz="1400" i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smtClean="0">
                <a:solidFill>
                  <a:schemeClr val="tx1"/>
                </a:solidFill>
              </a:rPr>
              <a:t>Unterrichtsgespräche führen (Wie)</a:t>
            </a:r>
          </a:p>
          <a:p>
            <a:pPr>
              <a:buFontTx/>
              <a:buChar char="-"/>
            </a:pP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smtClean="0">
                <a:solidFill>
                  <a:schemeClr val="tx1"/>
                </a:solidFill>
              </a:rPr>
              <a:t>Lehrergesundheit, Zeitmanagement (WH)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6105160" y="1484730"/>
            <a:ext cx="3168440" cy="288040"/>
          </a:xfrm>
          <a:prstGeom prst="rect">
            <a:avLst/>
          </a:prstGeom>
          <a:solidFill>
            <a:srgbClr val="00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Ergänzungskurse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424510" y="548601"/>
            <a:ext cx="7056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Ausbildungsplan </a:t>
            </a:r>
            <a:r>
              <a:rPr lang="de-DE" sz="2400" dirty="0" err="1" smtClean="0"/>
              <a:t>Studsem</a:t>
            </a:r>
            <a:r>
              <a:rPr lang="de-DE" sz="2400" dirty="0" smtClean="0"/>
              <a:t> GS KL</a:t>
            </a:r>
            <a:endParaRPr lang="de-DE" sz="1200" dirty="0" smtClean="0"/>
          </a:p>
        </p:txBody>
      </p:sp>
      <p:sp>
        <p:nvSpPr>
          <p:cNvPr id="7" name="Textfeld 6"/>
          <p:cNvSpPr txBox="1"/>
          <p:nvPr/>
        </p:nvSpPr>
        <p:spPr>
          <a:xfrm>
            <a:off x="3136896" y="6581000"/>
            <a:ext cx="6007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- Staatliches Studienseminar für das Lehramt an Grundschulen Kaiserslautern -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6105160" y="2204830"/>
            <a:ext cx="3168440" cy="1440000"/>
          </a:xfrm>
          <a:prstGeom prst="rect">
            <a:avLst/>
          </a:prstGeom>
          <a:solidFill>
            <a:srgbClr val="00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36000" rtlCol="0" anchor="ctr" anchorCtr="0"/>
          <a:lstStyle/>
          <a:p>
            <a:pPr>
              <a:buFontTx/>
              <a:buChar char="-"/>
            </a:pPr>
            <a:r>
              <a:rPr lang="de-DE" sz="1400" dirty="0" smtClean="0">
                <a:solidFill>
                  <a:schemeClr val="tx1"/>
                </a:solidFill>
              </a:rPr>
              <a:t> Lehrerstimme, Sprache (Ha + </a:t>
            </a:r>
            <a:r>
              <a:rPr lang="de-DE" sz="1400" dirty="0" err="1" smtClean="0">
                <a:solidFill>
                  <a:schemeClr val="tx1"/>
                </a:solidFill>
              </a:rPr>
              <a:t>Pre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b="1" dirty="0" smtClean="0">
                <a:solidFill>
                  <a:schemeClr val="tx1"/>
                </a:solidFill>
              </a:rPr>
              <a:t>Mimik, Gestik, Körpersprache </a:t>
            </a:r>
            <a:r>
              <a:rPr lang="de-DE" sz="1400" dirty="0" smtClean="0">
                <a:solidFill>
                  <a:schemeClr val="tx1"/>
                </a:solidFill>
              </a:rPr>
              <a:t>(</a:t>
            </a:r>
            <a:r>
              <a:rPr lang="de-DE" sz="1400" dirty="0" err="1" smtClean="0">
                <a:solidFill>
                  <a:schemeClr val="tx1"/>
                </a:solidFill>
              </a:rPr>
              <a:t>Bla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smtClean="0">
                <a:solidFill>
                  <a:schemeClr val="tx1"/>
                </a:solidFill>
              </a:rPr>
              <a:t>Sich in einer Gruppe durchsetzen (</a:t>
            </a:r>
            <a:r>
              <a:rPr lang="de-DE" sz="1400" dirty="0" err="1" smtClean="0">
                <a:solidFill>
                  <a:schemeClr val="tx1"/>
                </a:solidFill>
              </a:rPr>
              <a:t>Gri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  <a:endParaRPr lang="de-DE" sz="1400" i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smtClean="0">
                <a:solidFill>
                  <a:schemeClr val="tx1"/>
                </a:solidFill>
              </a:rPr>
              <a:t>Unterrichtsgespräche führen (Wie)</a:t>
            </a:r>
          </a:p>
          <a:p>
            <a:pPr>
              <a:buFontTx/>
              <a:buChar char="-"/>
            </a:pP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smtClean="0">
                <a:solidFill>
                  <a:schemeClr val="tx1"/>
                </a:solidFill>
              </a:rPr>
              <a:t>Lehrergesundheit, Zeitmanagement (WH)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6105160" y="1484730"/>
            <a:ext cx="3168440" cy="288040"/>
          </a:xfrm>
          <a:prstGeom prst="rect">
            <a:avLst/>
          </a:prstGeom>
          <a:solidFill>
            <a:srgbClr val="00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Ergänzungskurse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776420" y="2204830"/>
            <a:ext cx="5112710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Mögliche Ansatzpunkte (Mimik):</a:t>
            </a:r>
          </a:p>
          <a:p>
            <a:pPr>
              <a:buFontTx/>
              <a:buChar char="-"/>
            </a:pPr>
            <a:r>
              <a:rPr lang="de-DE" sz="1200" dirty="0" smtClean="0"/>
              <a:t>Mimik passt nicht zur Intension des Sprechers</a:t>
            </a:r>
          </a:p>
          <a:p>
            <a:pPr>
              <a:buFontTx/>
              <a:buChar char="-"/>
            </a:pPr>
            <a:r>
              <a:rPr lang="de-DE" sz="1200" dirty="0" smtClean="0"/>
              <a:t>Motivierende Möglichkeiten der Mimik werden nicht eingesetzt</a:t>
            </a:r>
          </a:p>
          <a:p>
            <a:pPr>
              <a:buFontTx/>
              <a:buChar char="-"/>
            </a:pPr>
            <a:r>
              <a:rPr lang="de-DE" sz="1200" dirty="0" smtClean="0"/>
              <a:t>Mimik zu viel/ zu wenig</a:t>
            </a:r>
          </a:p>
          <a:p>
            <a:endParaRPr lang="de-DE" sz="1200" dirty="0" smtClean="0"/>
          </a:p>
          <a:p>
            <a:r>
              <a:rPr lang="de-DE" sz="1200" b="1" dirty="0" smtClean="0"/>
              <a:t>Mögliche Ansatzpunkte (Gestik):</a:t>
            </a:r>
          </a:p>
          <a:p>
            <a:pPr>
              <a:buFontTx/>
              <a:buChar char="-"/>
            </a:pPr>
            <a:r>
              <a:rPr lang="de-DE" sz="1200" dirty="0" smtClean="0"/>
              <a:t> Gestik zu hektisch, zu wenig,…</a:t>
            </a:r>
          </a:p>
          <a:p>
            <a:endParaRPr lang="de-DE" sz="1200" dirty="0" smtClean="0"/>
          </a:p>
          <a:p>
            <a:r>
              <a:rPr lang="de-DE" sz="1200" b="1" dirty="0" smtClean="0"/>
              <a:t>Mögliche Ansatzpunkte (Körpersprache):</a:t>
            </a:r>
          </a:p>
          <a:p>
            <a:pPr>
              <a:buFontTx/>
              <a:buChar char="-"/>
            </a:pPr>
            <a:r>
              <a:rPr lang="de-DE" sz="1200" dirty="0" smtClean="0"/>
              <a:t> Körpersprache wirkt nicht auf die Zuhörer in der vom Sprecher beabsichtigten Weise (ablehnend, …)</a:t>
            </a:r>
          </a:p>
          <a:p>
            <a:pPr>
              <a:buFontTx/>
              <a:buChar char="-"/>
            </a:pPr>
            <a:r>
              <a:rPr lang="de-DE" sz="1200" dirty="0" smtClean="0"/>
              <a:t>Körpersprachewird nicht bewusst eingesetzt, unbewusste Signale werden gesendet</a:t>
            </a:r>
          </a:p>
          <a:p>
            <a:pPr>
              <a:buFontTx/>
              <a:buChar char="-"/>
            </a:pPr>
            <a:r>
              <a:rPr lang="de-DE" sz="1200" dirty="0" smtClean="0"/>
              <a:t>Wohin mit den Händen?</a:t>
            </a:r>
          </a:p>
          <a:p>
            <a:endParaRPr lang="de-DE" sz="1200" dirty="0" smtClean="0"/>
          </a:p>
          <a:p>
            <a:r>
              <a:rPr lang="de-DE" sz="1200" b="1" dirty="0" smtClean="0"/>
              <a:t>Mögliche Inhalte des Ergänzungskurses:</a:t>
            </a:r>
          </a:p>
          <a:p>
            <a:pPr marL="228600" indent="-228600">
              <a:buAutoNum type="arabicPeriod"/>
            </a:pPr>
            <a:r>
              <a:rPr lang="de-DE" sz="1200" dirty="0" smtClean="0"/>
              <a:t>Analyse der individuellen Problematik, Videoanalyse</a:t>
            </a:r>
          </a:p>
          <a:p>
            <a:pPr marL="228600" indent="-228600">
              <a:buAutoNum type="arabicPeriod"/>
            </a:pPr>
            <a:r>
              <a:rPr lang="de-DE" sz="1200" dirty="0" smtClean="0"/>
              <a:t>Info:  nonverbale Kommunikation</a:t>
            </a:r>
          </a:p>
          <a:p>
            <a:pPr marL="228600" indent="-228600">
              <a:buAutoNum type="arabicPeriod"/>
            </a:pPr>
            <a:r>
              <a:rPr lang="de-DE" sz="1200" dirty="0" smtClean="0"/>
              <a:t>individuell zugeschnittene Praxisübungen</a:t>
            </a:r>
          </a:p>
          <a:p>
            <a:pPr marL="228600" indent="-228600">
              <a:buAutoNum type="arabicPeriod"/>
            </a:pPr>
            <a:r>
              <a:rPr lang="de-DE" sz="1200" dirty="0" smtClean="0"/>
              <a:t>Zielvereinbarungen / Hilfestellungen zur eigenverantwortlichen Weiterarbeit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424510" y="548601"/>
            <a:ext cx="7056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Ausbildungsplan </a:t>
            </a:r>
            <a:r>
              <a:rPr lang="de-DE" sz="2400" dirty="0" err="1" smtClean="0"/>
              <a:t>Studsem</a:t>
            </a:r>
            <a:r>
              <a:rPr lang="de-DE" sz="2400" dirty="0" smtClean="0"/>
              <a:t> GS KL</a:t>
            </a:r>
            <a:endParaRPr lang="de-DE" sz="1200" dirty="0" smtClean="0"/>
          </a:p>
        </p:txBody>
      </p:sp>
      <p:sp>
        <p:nvSpPr>
          <p:cNvPr id="23" name="Textfeld 22"/>
          <p:cNvSpPr txBox="1"/>
          <p:nvPr/>
        </p:nvSpPr>
        <p:spPr>
          <a:xfrm>
            <a:off x="776420" y="2204830"/>
            <a:ext cx="5112710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Mögliche Ansatzpunkte (Sich in der Gruppe durchsetzen):</a:t>
            </a:r>
          </a:p>
          <a:p>
            <a:pPr>
              <a:buFontTx/>
              <a:buChar char="-"/>
            </a:pPr>
            <a:r>
              <a:rPr lang="de-DE" sz="1200" dirty="0" smtClean="0"/>
              <a:t> Präsenz (erhält keine Aufmerksamkeit, wird als nicht machtvoll </a:t>
            </a:r>
            <a:r>
              <a:rPr lang="de-DE" sz="1200" dirty="0" err="1" smtClean="0"/>
              <a:t>wahrge</a:t>
            </a:r>
            <a:r>
              <a:rPr lang="de-DE" sz="1200" dirty="0" smtClean="0"/>
              <a:t>-</a:t>
            </a:r>
          </a:p>
          <a:p>
            <a:r>
              <a:rPr lang="de-DE" sz="1200" dirty="0" smtClean="0"/>
              <a:t>   </a:t>
            </a:r>
            <a:r>
              <a:rPr lang="de-DE" sz="1200" dirty="0" err="1" smtClean="0"/>
              <a:t>nommen</a:t>
            </a:r>
            <a:r>
              <a:rPr lang="de-DE" sz="1200" dirty="0" smtClean="0"/>
              <a:t> usw.)</a:t>
            </a:r>
          </a:p>
          <a:p>
            <a:pPr>
              <a:buFontTx/>
              <a:buChar char="-"/>
            </a:pPr>
            <a:r>
              <a:rPr lang="de-DE" sz="1200" dirty="0" smtClean="0"/>
              <a:t> Sanktionierung (zu wenig gestuft, zu eingefahren, unwirksam usw.)</a:t>
            </a:r>
          </a:p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b="1" dirty="0" smtClean="0"/>
              <a:t>Mögliche Inhalte des Ergänzungskurses:</a:t>
            </a:r>
          </a:p>
          <a:p>
            <a:pPr marL="228600" indent="-228600">
              <a:buAutoNum type="arabicPeriod"/>
            </a:pPr>
            <a:r>
              <a:rPr lang="de-DE" sz="1200" dirty="0" smtClean="0"/>
              <a:t>Analyse der individuellen Problematik</a:t>
            </a:r>
          </a:p>
          <a:p>
            <a:pPr marL="228600" indent="-228600">
              <a:buAutoNum type="arabicPeriod"/>
            </a:pPr>
            <a:r>
              <a:rPr lang="de-DE" sz="1200" dirty="0" smtClean="0"/>
              <a:t>Info:  Gruppendynamische Effekte, nonverbale Kommunikation</a:t>
            </a:r>
          </a:p>
          <a:p>
            <a:pPr marL="228600" indent="-228600">
              <a:buAutoNum type="arabicPeriod"/>
            </a:pPr>
            <a:r>
              <a:rPr lang="de-DE" sz="1200" dirty="0" smtClean="0"/>
              <a:t>individuell zugeschnittene Praxisübungen</a:t>
            </a:r>
          </a:p>
          <a:p>
            <a:pPr marL="228600" indent="-228600">
              <a:buAutoNum type="arabicPeriod"/>
            </a:pPr>
            <a:r>
              <a:rPr lang="de-DE" sz="1200" dirty="0" smtClean="0"/>
              <a:t>Zielvereinbarungen / Hilfestellungen zur eigenverantwortlichen Weiterarbeit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136896" y="6581000"/>
            <a:ext cx="6007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- Staatliches Studienseminar für das Lehramt an Grundschulen Kaiserslautern -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6105160" y="2204830"/>
            <a:ext cx="3168440" cy="1440000"/>
          </a:xfrm>
          <a:prstGeom prst="rect">
            <a:avLst/>
          </a:prstGeom>
          <a:solidFill>
            <a:srgbClr val="00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36000" rtlCol="0" anchor="ctr" anchorCtr="0"/>
          <a:lstStyle/>
          <a:p>
            <a:pPr>
              <a:buFontTx/>
              <a:buChar char="-"/>
            </a:pPr>
            <a:r>
              <a:rPr lang="de-DE" sz="1400" dirty="0" smtClean="0">
                <a:solidFill>
                  <a:schemeClr val="tx1"/>
                </a:solidFill>
              </a:rPr>
              <a:t> Lehrerstimme, Sprache (Ha + </a:t>
            </a:r>
            <a:r>
              <a:rPr lang="de-DE" sz="1400" dirty="0" err="1" smtClean="0">
                <a:solidFill>
                  <a:schemeClr val="tx1"/>
                </a:solidFill>
              </a:rPr>
              <a:t>Pre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de-DE" sz="1400" dirty="0" smtClean="0">
                <a:solidFill>
                  <a:schemeClr val="tx1"/>
                </a:solidFill>
              </a:rPr>
              <a:t> Mimik, Gestik, Körpersprache (</a:t>
            </a:r>
            <a:r>
              <a:rPr lang="de-DE" sz="1400" dirty="0" err="1" smtClean="0">
                <a:solidFill>
                  <a:schemeClr val="tx1"/>
                </a:solidFill>
              </a:rPr>
              <a:t>Bla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b="1" dirty="0" smtClean="0">
                <a:solidFill>
                  <a:schemeClr val="tx1"/>
                </a:solidFill>
              </a:rPr>
              <a:t>Sich in einer Gruppe durchsetzen </a:t>
            </a:r>
            <a:r>
              <a:rPr lang="de-DE" sz="1400" dirty="0" smtClean="0">
                <a:solidFill>
                  <a:schemeClr val="tx1"/>
                </a:solidFill>
              </a:rPr>
              <a:t>(</a:t>
            </a:r>
            <a:r>
              <a:rPr lang="de-DE" sz="1400" dirty="0" err="1" smtClean="0">
                <a:solidFill>
                  <a:schemeClr val="tx1"/>
                </a:solidFill>
              </a:rPr>
              <a:t>Gri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  <a:endParaRPr lang="de-DE" sz="1400" i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smtClean="0">
                <a:solidFill>
                  <a:schemeClr val="tx1"/>
                </a:solidFill>
              </a:rPr>
              <a:t>Unterrichtsgespräche führen (Wie)</a:t>
            </a:r>
          </a:p>
          <a:p>
            <a:pPr>
              <a:buFontTx/>
              <a:buChar char="-"/>
            </a:pP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smtClean="0">
                <a:solidFill>
                  <a:schemeClr val="tx1"/>
                </a:solidFill>
              </a:rPr>
              <a:t>Lehrergesundheit, Zeitmanagement (WH)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105160" y="1484730"/>
            <a:ext cx="3168440" cy="288040"/>
          </a:xfrm>
          <a:prstGeom prst="rect">
            <a:avLst/>
          </a:prstGeom>
          <a:solidFill>
            <a:srgbClr val="00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Ergänzungskurse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feld 22"/>
          <p:cNvSpPr txBox="1"/>
          <p:nvPr/>
        </p:nvSpPr>
        <p:spPr>
          <a:xfrm>
            <a:off x="776420" y="2204830"/>
            <a:ext cx="5112710" cy="378565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de-DE" sz="1200" b="1" dirty="0" smtClean="0"/>
          </a:p>
          <a:p>
            <a:r>
              <a:rPr lang="de-DE" sz="1200" dirty="0" smtClean="0"/>
              <a:t> …</a:t>
            </a:r>
            <a:r>
              <a:rPr lang="de-DE" sz="1200" b="1" dirty="0"/>
              <a:t>Mögliche Ansatzpunkte:</a:t>
            </a:r>
          </a:p>
          <a:p>
            <a:r>
              <a:rPr lang="de-DE" sz="1200" b="1" dirty="0"/>
              <a:t>-    </a:t>
            </a:r>
            <a:r>
              <a:rPr lang="de-DE" sz="1200" dirty="0"/>
              <a:t>Gesprächsimpulse geben.</a:t>
            </a:r>
          </a:p>
          <a:p>
            <a:pPr marL="171450" indent="-171450">
              <a:buFontTx/>
              <a:buChar char="-"/>
            </a:pPr>
            <a:r>
              <a:rPr lang="de-DE" sz="1200" dirty="0"/>
              <a:t>Auf der Ebene der Schüler und Schülerinnen Gespräche leiten.</a:t>
            </a:r>
          </a:p>
          <a:p>
            <a:pPr marL="171450" indent="-171450">
              <a:buFontTx/>
              <a:buChar char="-"/>
            </a:pPr>
            <a:r>
              <a:rPr lang="de-DE" sz="1200" dirty="0"/>
              <a:t>Zielführende/ kompetenzorientierte Gesprächsimpulse geben.</a:t>
            </a:r>
          </a:p>
          <a:p>
            <a:pPr marL="171450" indent="-171450">
              <a:buFontTx/>
              <a:buChar char="-"/>
            </a:pPr>
            <a:r>
              <a:rPr lang="de-DE" sz="1200" dirty="0"/>
              <a:t>Aufgreifen der Schülerimpulse und damit arbeiten können.</a:t>
            </a:r>
          </a:p>
          <a:p>
            <a:pPr marL="171450" indent="-171450">
              <a:buFontTx/>
              <a:buChar char="-"/>
            </a:pPr>
            <a:r>
              <a:rPr lang="de-DE" sz="1200" dirty="0"/>
              <a:t>Gesprächsstrategien anbahnen und situationsbezogen anwenden.</a:t>
            </a:r>
          </a:p>
          <a:p>
            <a:pPr marL="171450" indent="-171450">
              <a:buFontTx/>
              <a:buChar char="-"/>
            </a:pPr>
            <a:r>
              <a:rPr lang="de-DE" sz="1200" dirty="0"/>
              <a:t>Möglichkeiten der Vernetzung einzelner Unterrichtsphasen durch die Gesprächsführung  entwickeln.</a:t>
            </a:r>
          </a:p>
          <a:p>
            <a:endParaRPr lang="de-DE" sz="1200" dirty="0"/>
          </a:p>
          <a:p>
            <a:r>
              <a:rPr lang="de-DE" sz="1200" b="1" dirty="0"/>
              <a:t>Mögliche Inhalte des Ergänzungskurses:</a:t>
            </a:r>
          </a:p>
          <a:p>
            <a:pPr marL="228600" indent="-228600">
              <a:buAutoNum type="arabicPeriod"/>
            </a:pPr>
            <a:r>
              <a:rPr lang="de-DE" sz="1200" dirty="0"/>
              <a:t>Analyse der individuellen Problematik</a:t>
            </a:r>
          </a:p>
          <a:p>
            <a:pPr marL="228600" indent="-228600">
              <a:buAutoNum type="arabicPeriod"/>
            </a:pPr>
            <a:r>
              <a:rPr lang="de-DE" sz="1200" dirty="0"/>
              <a:t>individuell zugeschnittene Praxisübungen</a:t>
            </a:r>
          </a:p>
          <a:p>
            <a:pPr marL="228600" indent="-228600">
              <a:buAutoNum type="arabicPeriod"/>
            </a:pPr>
            <a:r>
              <a:rPr lang="de-DE" sz="1200" dirty="0"/>
              <a:t>Zielvereinbarungen / Hilfestellungen zur eigenverantwortlichen Weiterarbeit</a:t>
            </a:r>
          </a:p>
          <a:p>
            <a:pPr>
              <a:buFontTx/>
              <a:buChar char="-"/>
            </a:pPr>
            <a:endParaRPr lang="de-DE" sz="1200" dirty="0" smtClean="0"/>
          </a:p>
          <a:p>
            <a:endParaRPr lang="de-DE" sz="1200" dirty="0" smtClean="0"/>
          </a:p>
          <a:p>
            <a:endParaRPr lang="de-DE" sz="1200" dirty="0" smtClean="0"/>
          </a:p>
          <a:p>
            <a:endParaRPr lang="de-DE" sz="1200" dirty="0" smtClean="0"/>
          </a:p>
          <a:p>
            <a:endParaRPr lang="de-DE" sz="1200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1424510" y="548601"/>
            <a:ext cx="7056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Ausbildungsplan </a:t>
            </a:r>
            <a:r>
              <a:rPr lang="de-DE" sz="2400" dirty="0" err="1" smtClean="0"/>
              <a:t>Studsem</a:t>
            </a:r>
            <a:r>
              <a:rPr lang="de-DE" sz="2400" dirty="0" smtClean="0"/>
              <a:t> GS KL</a:t>
            </a:r>
            <a:endParaRPr lang="de-DE" sz="1200" dirty="0" smtClean="0"/>
          </a:p>
        </p:txBody>
      </p:sp>
      <p:sp>
        <p:nvSpPr>
          <p:cNvPr id="7" name="Textfeld 6"/>
          <p:cNvSpPr txBox="1"/>
          <p:nvPr/>
        </p:nvSpPr>
        <p:spPr>
          <a:xfrm>
            <a:off x="3136896" y="6581000"/>
            <a:ext cx="6007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- Staatliches Studienseminar für das Lehramt an Grundschulen Kaiserslautern -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6105160" y="2204830"/>
            <a:ext cx="3168440" cy="1440000"/>
          </a:xfrm>
          <a:prstGeom prst="rect">
            <a:avLst/>
          </a:prstGeom>
          <a:solidFill>
            <a:srgbClr val="00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36000" rtlCol="0" anchor="ctr" anchorCtr="0"/>
          <a:lstStyle/>
          <a:p>
            <a:pPr>
              <a:buFontTx/>
              <a:buChar char="-"/>
            </a:pPr>
            <a:r>
              <a:rPr lang="de-DE" sz="1400" dirty="0" smtClean="0">
                <a:solidFill>
                  <a:schemeClr val="tx1"/>
                </a:solidFill>
              </a:rPr>
              <a:t> Lehrerstimme, Sprache (Ha + </a:t>
            </a:r>
            <a:r>
              <a:rPr lang="de-DE" sz="1400" dirty="0" err="1" smtClean="0">
                <a:solidFill>
                  <a:schemeClr val="tx1"/>
                </a:solidFill>
              </a:rPr>
              <a:t>Pre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de-DE" sz="1400" dirty="0" smtClean="0">
                <a:solidFill>
                  <a:schemeClr val="tx1"/>
                </a:solidFill>
              </a:rPr>
              <a:t> Mimik, Gestik, Körpersprache (</a:t>
            </a:r>
            <a:r>
              <a:rPr lang="de-DE" sz="1400" dirty="0" err="1" smtClean="0">
                <a:solidFill>
                  <a:schemeClr val="tx1"/>
                </a:solidFill>
              </a:rPr>
              <a:t>Bla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smtClean="0">
                <a:solidFill>
                  <a:schemeClr val="tx1"/>
                </a:solidFill>
              </a:rPr>
              <a:t>Sich in einer Gruppe durchsetzen (</a:t>
            </a:r>
            <a:r>
              <a:rPr lang="de-DE" sz="1400" dirty="0" err="1" smtClean="0">
                <a:solidFill>
                  <a:schemeClr val="tx1"/>
                </a:solidFill>
              </a:rPr>
              <a:t>Gri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  <a:endParaRPr lang="de-DE" sz="1400" i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b="1" dirty="0" smtClean="0">
                <a:solidFill>
                  <a:schemeClr val="tx1"/>
                </a:solidFill>
              </a:rPr>
              <a:t>Unterrichtsgespräche führen </a:t>
            </a:r>
            <a:r>
              <a:rPr lang="de-DE" sz="1400" dirty="0" smtClean="0">
                <a:solidFill>
                  <a:schemeClr val="tx1"/>
                </a:solidFill>
              </a:rPr>
              <a:t>(Wie)</a:t>
            </a:r>
          </a:p>
          <a:p>
            <a:pPr>
              <a:buFontTx/>
              <a:buChar char="-"/>
            </a:pP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smtClean="0">
                <a:solidFill>
                  <a:schemeClr val="tx1"/>
                </a:solidFill>
              </a:rPr>
              <a:t>Lehrergesundheit, Zeitmanagement (WH)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6105160" y="1484730"/>
            <a:ext cx="3168440" cy="288040"/>
          </a:xfrm>
          <a:prstGeom prst="rect">
            <a:avLst/>
          </a:prstGeom>
          <a:solidFill>
            <a:srgbClr val="00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Ergänzungskurse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feld 22"/>
          <p:cNvSpPr txBox="1"/>
          <p:nvPr/>
        </p:nvSpPr>
        <p:spPr>
          <a:xfrm>
            <a:off x="776420" y="2204830"/>
            <a:ext cx="5112710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Mögliche Ansatzpunkte (Lehrergesundheit, Zeitmanagement):</a:t>
            </a:r>
          </a:p>
          <a:p>
            <a:pPr marL="171450" indent="-171450">
              <a:buFontTx/>
              <a:buChar char="-"/>
            </a:pPr>
            <a:r>
              <a:rPr lang="de-DE" sz="1200" dirty="0"/>
              <a:t>z</a:t>
            </a:r>
            <a:r>
              <a:rPr lang="de-DE" sz="1200" dirty="0" smtClean="0"/>
              <a:t>u viele unterschiedliche Anforderungen erzeugen Druck </a:t>
            </a:r>
          </a:p>
          <a:p>
            <a:r>
              <a:rPr lang="de-DE" sz="1200" dirty="0" smtClean="0"/>
              <a:t>-    Privatleben und Freizeit leiden</a:t>
            </a:r>
          </a:p>
          <a:p>
            <a:pPr marL="171450" indent="-171450">
              <a:buFontTx/>
              <a:buChar char="-"/>
            </a:pPr>
            <a:r>
              <a:rPr lang="de-DE" sz="1200" dirty="0" smtClean="0"/>
              <a:t>Problematik des „geteilten Arbeitsplatzes“</a:t>
            </a:r>
          </a:p>
          <a:p>
            <a:pPr marL="171450" indent="-171450">
              <a:buFontTx/>
              <a:buChar char="-"/>
            </a:pPr>
            <a:r>
              <a:rPr lang="de-DE" sz="1200" dirty="0" smtClean="0"/>
              <a:t>„Wann habe ich genug gearbeitet?“</a:t>
            </a:r>
          </a:p>
          <a:p>
            <a:endParaRPr lang="de-DE" sz="1200" dirty="0" smtClean="0"/>
          </a:p>
          <a:p>
            <a:r>
              <a:rPr lang="de-DE" sz="1200" b="1" dirty="0" smtClean="0"/>
              <a:t>Mögliche Inhalte des Ergänzungskurses:</a:t>
            </a:r>
          </a:p>
          <a:p>
            <a:pPr marL="228600" indent="-228600">
              <a:buAutoNum type="arabicPeriod"/>
            </a:pPr>
            <a:r>
              <a:rPr lang="de-DE" sz="1200" dirty="0" smtClean="0"/>
              <a:t>Analyse der individuellen Problematik</a:t>
            </a:r>
          </a:p>
          <a:p>
            <a:pPr marL="228600" indent="-228600">
              <a:buAutoNum type="arabicPeriod"/>
            </a:pPr>
            <a:r>
              <a:rPr lang="de-DE" sz="1200" dirty="0" smtClean="0"/>
              <a:t>„Work-Life-Balance“: Wie geht das?</a:t>
            </a:r>
          </a:p>
          <a:p>
            <a:pPr marL="228600" indent="-228600">
              <a:buAutoNum type="arabicPeriod"/>
            </a:pPr>
            <a:r>
              <a:rPr lang="de-DE" sz="1200" dirty="0" smtClean="0"/>
              <a:t>Praxiserfahrungen</a:t>
            </a:r>
          </a:p>
          <a:p>
            <a:pPr marL="228600" indent="-228600">
              <a:buAutoNum type="arabicPeriod"/>
            </a:pPr>
            <a:r>
              <a:rPr lang="de-DE" sz="1200" dirty="0" smtClean="0"/>
              <a:t>Zielvereinbarungen / Hilfestellungen zur eigenverantwortlichen Weiterarbeit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24510" y="548601"/>
            <a:ext cx="7056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Ausbildungsplan </a:t>
            </a:r>
            <a:r>
              <a:rPr lang="de-DE" sz="2400" dirty="0" err="1" smtClean="0"/>
              <a:t>Studsem</a:t>
            </a:r>
            <a:r>
              <a:rPr lang="de-DE" sz="2400" dirty="0" smtClean="0"/>
              <a:t> GS KL</a:t>
            </a:r>
            <a:endParaRPr lang="de-DE" sz="1200" dirty="0" smtClean="0"/>
          </a:p>
        </p:txBody>
      </p:sp>
      <p:sp>
        <p:nvSpPr>
          <p:cNvPr id="7" name="Textfeld 6"/>
          <p:cNvSpPr txBox="1"/>
          <p:nvPr/>
        </p:nvSpPr>
        <p:spPr>
          <a:xfrm>
            <a:off x="3136896" y="6581000"/>
            <a:ext cx="6007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- Staatliches Studienseminar für das Lehramt an Grundschulen Kaiserslautern -</a:t>
            </a:r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6105160" y="2204830"/>
            <a:ext cx="3384470" cy="1440000"/>
          </a:xfrm>
          <a:prstGeom prst="rect">
            <a:avLst/>
          </a:prstGeom>
          <a:solidFill>
            <a:srgbClr val="00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36000" rtlCol="0" anchor="ctr" anchorCtr="0"/>
          <a:lstStyle/>
          <a:p>
            <a:pPr>
              <a:buFontTx/>
              <a:buChar char="-"/>
            </a:pPr>
            <a:r>
              <a:rPr lang="de-DE" sz="1400" dirty="0" smtClean="0">
                <a:solidFill>
                  <a:schemeClr val="tx1"/>
                </a:solidFill>
              </a:rPr>
              <a:t> Lehrerstimme, Sprache (Ha + </a:t>
            </a:r>
            <a:r>
              <a:rPr lang="de-DE" sz="1400" dirty="0" err="1" smtClean="0">
                <a:solidFill>
                  <a:schemeClr val="tx1"/>
                </a:solidFill>
              </a:rPr>
              <a:t>Pre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de-DE" sz="1400" dirty="0" smtClean="0">
                <a:solidFill>
                  <a:schemeClr val="tx1"/>
                </a:solidFill>
              </a:rPr>
              <a:t> Mimik, Gestik, Körpersprache (</a:t>
            </a:r>
            <a:r>
              <a:rPr lang="de-DE" sz="1400" dirty="0" err="1" smtClean="0">
                <a:solidFill>
                  <a:schemeClr val="tx1"/>
                </a:solidFill>
              </a:rPr>
              <a:t>Bla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smtClean="0">
                <a:solidFill>
                  <a:schemeClr val="tx1"/>
                </a:solidFill>
              </a:rPr>
              <a:t>Sich in einer Gruppe durchsetzen (</a:t>
            </a:r>
            <a:r>
              <a:rPr lang="de-DE" sz="1400" dirty="0" err="1" smtClean="0">
                <a:solidFill>
                  <a:schemeClr val="tx1"/>
                </a:solidFill>
              </a:rPr>
              <a:t>Gri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  <a:endParaRPr lang="de-DE" sz="1400" i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smtClean="0">
                <a:solidFill>
                  <a:schemeClr val="tx1"/>
                </a:solidFill>
              </a:rPr>
              <a:t>Unterrichtsgespräche führen (Wie)</a:t>
            </a:r>
          </a:p>
          <a:p>
            <a:pPr>
              <a:buFontTx/>
              <a:buChar char="-"/>
            </a:pP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b="1" dirty="0" smtClean="0">
                <a:solidFill>
                  <a:schemeClr val="tx1"/>
                </a:solidFill>
              </a:rPr>
              <a:t>Lehrergesundheit (Zeitmanagement) (WH)</a:t>
            </a:r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6105160" y="1484730"/>
            <a:ext cx="3384470" cy="288040"/>
          </a:xfrm>
          <a:prstGeom prst="rect">
            <a:avLst/>
          </a:prstGeom>
          <a:solidFill>
            <a:srgbClr val="00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Ergänzungskurse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1294</Words>
  <Application>Microsoft Office PowerPoint</Application>
  <PresentationFormat>A4-Papier (210x297 mm)</PresentationFormat>
  <Paragraphs>211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PC2</dc:creator>
  <cp:lastModifiedBy>studsem_kl_1</cp:lastModifiedBy>
  <cp:revision>33</cp:revision>
  <dcterms:created xsi:type="dcterms:W3CDTF">2013-11-13T07:50:01Z</dcterms:created>
  <dcterms:modified xsi:type="dcterms:W3CDTF">2018-07-30T12:13:42Z</dcterms:modified>
</cp:coreProperties>
</file>