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263" r:id="rId4"/>
    <p:sldId id="260" r:id="rId5"/>
    <p:sldId id="262" r:id="rId6"/>
    <p:sldId id="264" r:id="rId7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us Grimminger" initials="MG" lastIdx="1" clrIdx="0">
    <p:extLst>
      <p:ext uri="{19B8F6BF-5375-455C-9EA6-DF929625EA0E}">
        <p15:presenceInfo xmlns:p15="http://schemas.microsoft.com/office/powerpoint/2012/main" userId="Markus Grimming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>
      <p:cViewPr>
        <p:scale>
          <a:sx n="150" d="100"/>
          <a:sy n="150" d="100"/>
        </p:scale>
        <p:origin x="614" y="-4747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8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D090D-4C76-4B6B-8E5C-A9BF1EC0D45C}" type="datetimeFigureOut">
              <a:rPr lang="de-DE" smtClean="0"/>
              <a:pPr/>
              <a:t>17.01.2024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EF34A-24EF-494B-AFF5-B64356A2FA3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6395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EF34A-24EF-494B-AFF5-B64356A2FA31}" type="slidenum">
              <a:rPr lang="de-DE" smtClean="0"/>
              <a:pPr/>
              <a:t>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7537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Mit wem arbeite ich in Bezug</a:t>
            </a:r>
            <a:r>
              <a:rPr lang="de-DE" baseline="0" dirty="0" smtClean="0"/>
              <a:t> auf die zu schulende Kompetenz?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EF34A-24EF-494B-AFF5-B64356A2FA31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1524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Mit wem arbeite ich in Bezug</a:t>
            </a:r>
            <a:r>
              <a:rPr lang="de-DE" baseline="0" dirty="0" smtClean="0"/>
              <a:t> auf die zu schulende Kompetenz?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EF34A-24EF-494B-AFF5-B64356A2FA31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6725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A1DF-9E94-45D5-89F8-3AC30D4131B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706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A1DF-9E94-45D5-89F8-3AC30D4131B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792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A1DF-9E94-45D5-89F8-3AC30D4131B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719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A1DF-9E94-45D5-89F8-3AC30D4131B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4768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96-1F95-46E0-BB77-F1E6E961F2C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953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96-1F95-46E0-BB77-F1E6E961F2C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787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96-1F95-46E0-BB77-F1E6E961F2C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172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71488" y="2636838"/>
            <a:ext cx="2881312" cy="62849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636838"/>
            <a:ext cx="2881313" cy="62849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96-1F95-46E0-BB77-F1E6E961F2C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0621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96-1F95-46E0-BB77-F1E6E961F2C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5979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96-1F95-46E0-BB77-F1E6E961F2C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054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96-1F95-46E0-BB77-F1E6E961F2C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106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A1DF-9E94-45D5-89F8-3AC30D4131B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167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96-1F95-46E0-BB77-F1E6E961F2C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5404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96-1F95-46E0-BB77-F1E6E961F2C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3025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96-1F95-46E0-BB77-F1E6E961F2C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2117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08550" y="527050"/>
            <a:ext cx="1477963" cy="83947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71488" y="527050"/>
            <a:ext cx="4284662" cy="83947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96-1F95-46E0-BB77-F1E6E961F2C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17714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96-1F95-46E0-BB77-F1E6E961F2C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576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A1DF-9E94-45D5-89F8-3AC30D4131B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092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A1DF-9E94-45D5-89F8-3AC30D4131B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347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A1DF-9E94-45D5-89F8-3AC30D4131B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853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A1DF-9E94-45D5-89F8-3AC30D4131B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386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A1DF-9E94-45D5-89F8-3AC30D4131B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1230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A1DF-9E94-45D5-89F8-3AC30D4131B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echteck 5"/>
          <p:cNvSpPr/>
          <p:nvPr userDrawn="1"/>
        </p:nvSpPr>
        <p:spPr>
          <a:xfrm>
            <a:off x="837000" y="561000"/>
            <a:ext cx="5549513" cy="8884098"/>
          </a:xfrm>
          <a:prstGeom prst="rect">
            <a:avLst/>
          </a:prstGeom>
          <a:noFill/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565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A1DF-9E94-45D5-89F8-3AC30D4131B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196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EA1DF-9E94-45D5-89F8-3AC30D4131B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157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85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ACE96-1F95-46E0-BB77-F1E6E961F2C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994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900000" y="720000"/>
            <a:ext cx="5238000" cy="8537999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913751"/>
              </p:ext>
            </p:extLst>
          </p:nvPr>
        </p:nvGraphicFramePr>
        <p:xfrm>
          <a:off x="900000" y="720000"/>
          <a:ext cx="5238000" cy="15113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5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8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Lehramtsanwärter(in):</a:t>
                      </a:r>
                      <a:endParaRPr lang="de-DE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…</a:t>
                      </a:r>
                      <a:endParaRPr lang="de-DE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53975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Schule, Ort:</a:t>
                      </a:r>
                      <a:endParaRPr lang="de-DE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…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53975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Thema der Stunde:</a:t>
                      </a:r>
                      <a:endParaRPr lang="de-DE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</a:rPr>
                        <a:t>…</a:t>
                      </a:r>
                      <a:endParaRPr lang="de-DE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53975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Thema der Einheit:</a:t>
                      </a:r>
                      <a:endParaRPr lang="de-DE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…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53975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Fach:</a:t>
                      </a:r>
                      <a:endParaRPr lang="de-DE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GB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53975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Klasse:</a:t>
                      </a:r>
                      <a:endParaRPr lang="de-DE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2a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53975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Datum:</a:t>
                      </a:r>
                      <a:endParaRPr lang="de-DE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16.01.2017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53975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</a:rPr>
                        <a:t> </a:t>
                      </a:r>
                      <a:r>
                        <a:rPr kumimoji="0" lang="de-DE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Uhrzeit: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08:15</a:t>
                      </a:r>
                      <a:r>
                        <a:rPr lang="de-DE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09:05</a:t>
                      </a:r>
                      <a:endParaRPr lang="de-D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5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Mentor(in):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Fr. Mustermann</a:t>
                      </a:r>
                    </a:p>
                  </a:txBody>
                  <a:tcPr marL="54000" marR="54000" marT="0" marB="54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00000" y="6681000"/>
            <a:ext cx="524107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 1</a:t>
            </a: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Zielvereinbarungen</a:t>
            </a:r>
            <a:endParaRPr kumimoji="0" lang="de-DE" altLang="de-DE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558909"/>
              </p:ext>
            </p:extLst>
          </p:nvPr>
        </p:nvGraphicFramePr>
        <p:xfrm>
          <a:off x="3904842" y="2286334"/>
          <a:ext cx="2233157" cy="360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9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91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91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0350">
                <a:tc>
                  <a:txBody>
                    <a:bodyPr/>
                    <a:lstStyle/>
                    <a:p>
                      <a:pPr algn="ctr"/>
                      <a:r>
                        <a:rPr lang="de-DE" sz="900" dirty="0" smtClean="0">
                          <a:latin typeface="Arial Narrow" panose="020B0606020202030204" pitchFamily="34" charset="0"/>
                        </a:rPr>
                        <a:t>UB1</a:t>
                      </a:r>
                      <a:endParaRPr lang="de-DE" sz="9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 smtClean="0">
                          <a:latin typeface="Arial Narrow" panose="020B0606020202030204" pitchFamily="34" charset="0"/>
                        </a:rPr>
                        <a:t>UB2</a:t>
                      </a:r>
                      <a:endParaRPr lang="de-DE" sz="9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 smtClean="0">
                          <a:latin typeface="Arial Narrow" panose="020B0606020202030204" pitchFamily="34" charset="0"/>
                        </a:rPr>
                        <a:t>UB3</a:t>
                      </a:r>
                      <a:endParaRPr lang="de-DE" sz="9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 smtClean="0">
                          <a:latin typeface="Arial Narrow" panose="020B0606020202030204" pitchFamily="34" charset="0"/>
                        </a:rPr>
                        <a:t>UB4</a:t>
                      </a:r>
                      <a:endParaRPr lang="de-DE" sz="9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 smtClean="0">
                          <a:latin typeface="Arial Narrow" panose="020B0606020202030204" pitchFamily="34" charset="0"/>
                        </a:rPr>
                        <a:t>UB5</a:t>
                      </a:r>
                      <a:endParaRPr lang="de-DE" sz="9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 smtClean="0">
                          <a:latin typeface="Arial Narrow" panose="020B0606020202030204" pitchFamily="34" charset="0"/>
                        </a:rPr>
                        <a:t>UB6</a:t>
                      </a:r>
                      <a:endParaRPr lang="de-DE" sz="9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9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9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350">
                <a:tc>
                  <a:txBody>
                    <a:bodyPr/>
                    <a:lstStyle/>
                    <a:p>
                      <a:pPr algn="ctr"/>
                      <a:endParaRPr lang="de-DE" sz="900" b="1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 smtClean="0">
                          <a:latin typeface="Arial Narrow" panose="020B0606020202030204" pitchFamily="34" charset="0"/>
                        </a:rPr>
                        <a:t>x</a:t>
                      </a:r>
                      <a:endParaRPr lang="de-DE" sz="900" b="1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900" b="1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900" b="1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900" b="1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900" b="1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900" b="1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900" b="1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639595"/>
              </p:ext>
            </p:extLst>
          </p:nvPr>
        </p:nvGraphicFramePr>
        <p:xfrm>
          <a:off x="896928" y="7047002"/>
          <a:ext cx="5241071" cy="1019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1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5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33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3975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3975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3975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3975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543418"/>
              </p:ext>
            </p:extLst>
          </p:nvPr>
        </p:nvGraphicFramePr>
        <p:xfrm>
          <a:off x="922018" y="3838511"/>
          <a:ext cx="5215981" cy="173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0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4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364">
                <a:tc gridSpan="2">
                  <a:txBody>
                    <a:bodyPr/>
                    <a:lstStyle/>
                    <a:p>
                      <a:pPr algn="just"/>
                      <a:r>
                        <a:rPr lang="de-DE" sz="1200" dirty="0" smtClean="0">
                          <a:latin typeface="+mn-lt"/>
                        </a:rPr>
                        <a:t>Inhaltsverzeichnis</a:t>
                      </a:r>
                    </a:p>
                  </a:txBody>
                  <a:tcPr marL="36000" marR="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364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+mn-lt"/>
                        </a:rPr>
                        <a:t>1.</a:t>
                      </a:r>
                      <a:endParaRPr lang="de-DE" sz="1200" dirty="0">
                        <a:latin typeface="+mn-lt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200" dirty="0" smtClean="0">
                          <a:latin typeface="+mn-lt"/>
                        </a:rPr>
                        <a:t>Planung der Unterrichtseinheit</a:t>
                      </a:r>
                      <a:endParaRPr lang="de-DE" sz="1200" dirty="0">
                        <a:latin typeface="+mn-lt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364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+mn-lt"/>
                        </a:rPr>
                        <a:t>2.</a:t>
                      </a:r>
                      <a:endParaRPr lang="de-DE" sz="1200" dirty="0">
                        <a:latin typeface="+mn-lt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sz="1200" dirty="0" smtClean="0">
                          <a:latin typeface="+mn-lt"/>
                        </a:rPr>
                        <a:t>Kompetenzerwerb</a:t>
                      </a:r>
                    </a:p>
                  </a:txBody>
                  <a:tcPr marL="36000" marR="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152"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+mn-lt"/>
                        </a:rPr>
                        <a:t>2.1.</a:t>
                      </a:r>
                      <a:endParaRPr lang="de-DE" sz="1050" dirty="0">
                        <a:latin typeface="+mn-lt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sz="1050" dirty="0" smtClean="0"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 dieser Stunde zu schulende(n) Sachkompetenz(en)</a:t>
                      </a:r>
                      <a:endParaRPr lang="de-DE" altLang="de-DE" sz="1050" dirty="0" smtClean="0">
                        <a:latin typeface="+mn-lt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152"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+mn-lt"/>
                        </a:rPr>
                        <a:t>2.2.</a:t>
                      </a:r>
                      <a:endParaRPr lang="de-DE" sz="1050" dirty="0">
                        <a:latin typeface="+mn-lt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altLang="de-DE" sz="1050" dirty="0" smtClean="0"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Methodische, personale, soziale Kompetenz(en)</a:t>
                      </a:r>
                      <a:endParaRPr lang="de-DE" altLang="de-DE" sz="1050" dirty="0">
                        <a:latin typeface="+mn-lt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364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+mn-lt"/>
                        </a:rPr>
                        <a:t>3.</a:t>
                      </a:r>
                      <a:endParaRPr lang="de-DE" sz="1200" dirty="0">
                        <a:latin typeface="+mn-lt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sz="1200" dirty="0" smtClean="0"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Geplanter Unterrichtsverlauf</a:t>
                      </a:r>
                      <a:endParaRPr lang="de-DE" altLang="de-DE" sz="1200" dirty="0" smtClean="0">
                        <a:latin typeface="+mn-lt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364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+mn-lt"/>
                        </a:rPr>
                        <a:t>4.</a:t>
                      </a:r>
                      <a:endParaRPr lang="de-DE" sz="1200" dirty="0">
                        <a:latin typeface="+mn-lt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sz="1200" dirty="0" smtClean="0">
                          <a:latin typeface="+mn-lt"/>
                        </a:rPr>
                        <a:t>Anlagen (</a:t>
                      </a:r>
                      <a:r>
                        <a:rPr lang="de-DE" altLang="de-DE" sz="1200" dirty="0" err="1" smtClean="0">
                          <a:latin typeface="+mn-lt"/>
                        </a:rPr>
                        <a:t>SuS</a:t>
                      </a:r>
                      <a:r>
                        <a:rPr lang="de-DE" altLang="de-DE" sz="1200" dirty="0" smtClean="0">
                          <a:latin typeface="+mn-lt"/>
                        </a:rPr>
                        <a:t>-Arbeitsblätter </a:t>
                      </a:r>
                      <a:r>
                        <a:rPr lang="de-DE" altLang="de-DE" sz="1200" dirty="0" err="1" smtClean="0">
                          <a:latin typeface="+mn-lt"/>
                        </a:rPr>
                        <a:t>u.ä.</a:t>
                      </a:r>
                      <a:r>
                        <a:rPr lang="de-DE" altLang="de-DE" sz="1200" dirty="0" smtClean="0">
                          <a:latin typeface="+mn-lt"/>
                        </a:rPr>
                        <a:t>)</a:t>
                      </a:r>
                      <a:endParaRPr lang="de-DE" altLang="de-DE" sz="1200" dirty="0" smtClean="0">
                        <a:latin typeface="+mn-lt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01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900000" y="1137000"/>
            <a:ext cx="5238000" cy="8120999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900000" y="720000"/>
            <a:ext cx="523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r>
              <a:rPr lang="de-DE" sz="1400" dirty="0" smtClean="0"/>
              <a:t>Planung der Unterrichtseinheit</a:t>
            </a:r>
            <a:endParaRPr lang="de-DE" sz="1400" dirty="0"/>
          </a:p>
        </p:txBody>
      </p:sp>
      <p:graphicFrame>
        <p:nvGraphicFramePr>
          <p:cNvPr id="86" name="Tabelle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952163"/>
              </p:ext>
            </p:extLst>
          </p:nvPr>
        </p:nvGraphicFramePr>
        <p:xfrm>
          <a:off x="900000" y="1157153"/>
          <a:ext cx="5238002" cy="260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2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Thema der Unterrichtseinheit: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Zeit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Inhalt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Kompetenz(en)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Handlungssituationen (stichpunktartig)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A1DF-9E94-45D5-89F8-3AC30D4131B0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731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900000" y="1137000"/>
            <a:ext cx="5238000" cy="8120999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A1DF-9E94-45D5-89F8-3AC30D4131B0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900000" y="632221"/>
            <a:ext cx="5238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    Kompetenzerwerb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.1.  In dieser Stunde zu schulende(n) Sachkompetenz(en)</a:t>
            </a: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273389"/>
              </p:ext>
            </p:extLst>
          </p:nvPr>
        </p:nvGraphicFramePr>
        <p:xfrm>
          <a:off x="900000" y="1137000"/>
          <a:ext cx="5250749" cy="56631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6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5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 Narrow" panose="020B0606020202030204" pitchFamily="34" charset="0"/>
                        </a:rPr>
                        <a:t>Sachkompetenz</a:t>
                      </a:r>
                      <a:endParaRPr lang="de-D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 Narrow" panose="020B0606020202030204" pitchFamily="34" charset="0"/>
                        </a:rPr>
                        <a:t>TRP </a:t>
                      </a:r>
                      <a:r>
                        <a:rPr lang="de-DE" sz="1200" b="1" dirty="0" smtClean="0">
                          <a:effectLst/>
                          <a:latin typeface="Arial Narrow" panose="020B0606020202030204" pitchFamily="34" charset="0"/>
                        </a:rPr>
                        <a:t>SU</a:t>
                      </a:r>
                      <a:r>
                        <a:rPr lang="de-DE" sz="1200" dirty="0" smtClean="0">
                          <a:effectLst/>
                          <a:latin typeface="Arial Narrow" panose="020B0606020202030204" pitchFamily="34" charset="0"/>
                        </a:rPr>
                        <a:t>, Zeit</a:t>
                      </a:r>
                      <a:endParaRPr lang="de-D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 Narrow" panose="020B0606020202030204" pitchFamily="34" charset="0"/>
                        </a:rPr>
                        <a:t>Handlungssituationen</a:t>
                      </a:r>
                      <a:endParaRPr lang="de-D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7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 Narrow" panose="020B0606020202030204" pitchFamily="34" charset="0"/>
                        </a:rPr>
                        <a:t>Zeitliche Strukturen im Alltag unterscheiden und für eigene Planungen </a:t>
                      </a:r>
                      <a:r>
                        <a:rPr lang="de-DE" sz="1200" dirty="0" smtClean="0">
                          <a:effectLst/>
                          <a:latin typeface="Arial Narrow" panose="020B0606020202030204" pitchFamily="34" charset="0"/>
                        </a:rPr>
                        <a:t>nutzen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 Inhalt </a:t>
                      </a:r>
                      <a:r>
                        <a:rPr lang="de-DE" sz="12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Jahreszeiten</a:t>
                      </a:r>
                      <a:endParaRPr lang="de-DE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b="1" dirty="0" smtClean="0">
                          <a:effectLst/>
                          <a:latin typeface="Arial Narrow" panose="020B0606020202030204" pitchFamily="34" charset="0"/>
                        </a:rPr>
                        <a:t>Unterscheiden der natürlichen Jahreszeiten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indem die </a:t>
                      </a:r>
                      <a:r>
                        <a:rPr lang="de-DE" sz="1100" dirty="0" err="1" smtClean="0">
                          <a:effectLst/>
                          <a:latin typeface="Arial Narrow" panose="020B0606020202030204" pitchFamily="34" charset="0"/>
                        </a:rPr>
                        <a:t>SuS</a:t>
                      </a: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 in der</a:t>
                      </a:r>
                      <a:r>
                        <a:rPr lang="de-DE" sz="1100" baseline="0" dirty="0" smtClean="0">
                          <a:effectLst/>
                          <a:latin typeface="Arial Narrow" panose="020B0606020202030204" pitchFamily="34" charset="0"/>
                        </a:rPr>
                        <a:t> Einstiegsphase </a:t>
                      </a: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den Jahreszeiten Eigenschaften und Aktivitäten zuordnen (Winter: Schnee, Schlittschuhlaufen ...)</a:t>
                      </a:r>
                      <a:r>
                        <a:rPr lang="de-DE" sz="11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und genauer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indem die </a:t>
                      </a:r>
                      <a:r>
                        <a:rPr lang="de-DE" sz="1100" dirty="0" err="1" smtClean="0">
                          <a:effectLst/>
                          <a:latin typeface="Arial Narrow" panose="020B0606020202030204" pitchFamily="34" charset="0"/>
                        </a:rPr>
                        <a:t>SuS</a:t>
                      </a:r>
                      <a:r>
                        <a:rPr lang="de-DE" sz="1100" baseline="0" dirty="0" smtClean="0">
                          <a:effectLst/>
                          <a:latin typeface="Arial Narrow" panose="020B0606020202030204" pitchFamily="34" charset="0"/>
                        </a:rPr>
                        <a:t> in der Arbeitsphase ...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indem die </a:t>
                      </a:r>
                      <a:r>
                        <a:rPr lang="de-DE" sz="1100" dirty="0" err="1" smtClean="0">
                          <a:effectLst/>
                          <a:latin typeface="Arial Narrow" panose="020B0606020202030204" pitchFamily="34" charset="0"/>
                        </a:rPr>
                        <a:t>SuS</a:t>
                      </a:r>
                      <a:r>
                        <a:rPr lang="de-DE" sz="1100" baseline="0" dirty="0" smtClean="0">
                          <a:effectLst/>
                          <a:latin typeface="Arial Narrow" panose="020B0606020202030204" pitchFamily="34" charset="0"/>
                        </a:rPr>
                        <a:t> in der Arbeitsphase ...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baseline="0" dirty="0" smtClean="0">
                          <a:effectLst/>
                          <a:latin typeface="Arial Narrow" panose="020B0606020202030204" pitchFamily="34" charset="0"/>
                        </a:rPr>
                        <a:t>indem die </a:t>
                      </a:r>
                      <a:r>
                        <a:rPr lang="de-DE" sz="1100" baseline="0" dirty="0" err="1" smtClean="0">
                          <a:effectLst/>
                          <a:latin typeface="Arial Narrow" panose="020B0606020202030204" pitchFamily="34" charset="0"/>
                        </a:rPr>
                        <a:t>SuS</a:t>
                      </a:r>
                      <a:r>
                        <a:rPr lang="de-DE" sz="1100" baseline="0" dirty="0" smtClean="0">
                          <a:effectLst/>
                          <a:latin typeface="Arial Narrow" panose="020B0606020202030204" pitchFamily="34" charset="0"/>
                        </a:rPr>
                        <a:t> in der Schlussphase ...</a:t>
                      </a:r>
                      <a:endParaRPr lang="de-DE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b="1" dirty="0" smtClean="0">
                          <a:effectLst/>
                          <a:latin typeface="Arial Narrow" panose="020B0606020202030204" pitchFamily="34" charset="0"/>
                        </a:rPr>
                        <a:t>Erkennen von zeitlichen Rhythmen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indem die </a:t>
                      </a:r>
                      <a:r>
                        <a:rPr lang="de-DE" sz="1100" dirty="0" err="1" smtClean="0">
                          <a:effectLst/>
                          <a:latin typeface="Arial Narrow" panose="020B0606020202030204" pitchFamily="34" charset="0"/>
                        </a:rPr>
                        <a:t>SuS</a:t>
                      </a: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 in der Schlussphase</a:t>
                      </a:r>
                      <a:r>
                        <a:rPr lang="de-DE" sz="11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begründen, warum der Frühling auf den Winter folgt (Legematerial), usw. und genauer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indem die </a:t>
                      </a:r>
                      <a:r>
                        <a:rPr lang="de-DE" sz="1100" dirty="0" err="1" smtClean="0">
                          <a:effectLst/>
                          <a:latin typeface="Arial Narrow" panose="020B0606020202030204" pitchFamily="34" charset="0"/>
                        </a:rPr>
                        <a:t>SuS</a:t>
                      </a: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 ...</a:t>
                      </a:r>
                      <a:endParaRPr lang="de-DE" sz="1100" dirty="0" smtClean="0">
                        <a:latin typeface="Arial Narrow" panose="020B0606020202030204" pitchFamily="34" charset="0"/>
                      </a:endParaRP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indem die </a:t>
                      </a:r>
                      <a:r>
                        <a:rPr lang="de-DE" sz="1100" dirty="0" err="1" smtClean="0">
                          <a:effectLst/>
                          <a:latin typeface="Arial Narrow" panose="020B0606020202030204" pitchFamily="34" charset="0"/>
                        </a:rPr>
                        <a:t>SuS</a:t>
                      </a: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 ...</a:t>
                      </a: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2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100" dirty="0" smtClean="0">
                        <a:effectLst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131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sz="1200" dirty="0" smtClean="0"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2.2.  Methodische, personale, soziale Kompetenz(en)</a:t>
                      </a:r>
                      <a:endParaRPr lang="de-DE" altLang="de-DE" sz="1200" dirty="0" smtClean="0">
                        <a:latin typeface="+mn-lt"/>
                      </a:endParaRPr>
                    </a:p>
                  </a:txBody>
                  <a:tcPr marL="36000" marR="36000" marT="36000" marB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100" dirty="0" smtClean="0">
                        <a:effectLst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Kompetenz</a:t>
                      </a:r>
                      <a:endParaRPr lang="de-DE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  <a:latin typeface="Arial Narrow" panose="020B0606020202030204" pitchFamily="34" charset="0"/>
                        </a:rPr>
                        <a:t>Handlungssituationen</a:t>
                      </a: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methodisch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Texte gliedern</a:t>
                      </a: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indem die </a:t>
                      </a:r>
                      <a:r>
                        <a:rPr lang="de-DE" sz="1100" dirty="0" err="1" smtClean="0">
                          <a:effectLst/>
                          <a:latin typeface="Arial Narrow" panose="020B0606020202030204" pitchFamily="34" charset="0"/>
                        </a:rPr>
                        <a:t>SuS</a:t>
                      </a: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 Wichtiges</a:t>
                      </a:r>
                      <a:r>
                        <a:rPr lang="de-DE" sz="1100" baseline="0" dirty="0" smtClean="0">
                          <a:effectLst/>
                          <a:latin typeface="Arial Narrow" panose="020B0606020202030204" pitchFamily="34" charset="0"/>
                        </a:rPr>
                        <a:t> markieren, Absätze bilden und dazu passende Überschriften finden ...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indem die </a:t>
                      </a:r>
                      <a:r>
                        <a:rPr lang="de-DE" sz="1100" dirty="0" err="1" smtClean="0">
                          <a:effectLst/>
                          <a:latin typeface="Arial Narrow" panose="020B0606020202030204" pitchFamily="34" charset="0"/>
                        </a:rPr>
                        <a:t>SuS</a:t>
                      </a: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 ...</a:t>
                      </a: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4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personal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Zufallspartner akzeptieren</a:t>
                      </a: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indem die </a:t>
                      </a:r>
                      <a:r>
                        <a:rPr lang="de-DE" sz="1100" dirty="0" err="1" smtClean="0">
                          <a:effectLst/>
                          <a:latin typeface="Arial Narrow" panose="020B0606020202030204" pitchFamily="34" charset="0"/>
                        </a:rPr>
                        <a:t>SuS</a:t>
                      </a: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 ...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indem die </a:t>
                      </a:r>
                      <a:r>
                        <a:rPr lang="de-DE" sz="1100" dirty="0" err="1" smtClean="0">
                          <a:effectLst/>
                          <a:latin typeface="Arial Narrow" panose="020B0606020202030204" pitchFamily="34" charset="0"/>
                        </a:rPr>
                        <a:t>SuS</a:t>
                      </a: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 ...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indem die </a:t>
                      </a:r>
                      <a:r>
                        <a:rPr lang="de-DE" sz="1100" dirty="0" err="1" smtClean="0">
                          <a:effectLst/>
                          <a:latin typeface="Arial Narrow" panose="020B0606020202030204" pitchFamily="34" charset="0"/>
                        </a:rPr>
                        <a:t>SuS</a:t>
                      </a: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 ...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indem die </a:t>
                      </a:r>
                      <a:r>
                        <a:rPr lang="de-DE" sz="1100" dirty="0" err="1" smtClean="0">
                          <a:effectLst/>
                          <a:latin typeface="Arial Narrow" panose="020B0606020202030204" pitchFamily="34" charset="0"/>
                        </a:rPr>
                        <a:t>SuS</a:t>
                      </a: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 ...</a:t>
                      </a: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sozial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Teamarbeit</a:t>
                      </a: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indem die </a:t>
                      </a:r>
                      <a:r>
                        <a:rPr lang="de-DE" sz="1100" dirty="0" err="1" smtClean="0">
                          <a:effectLst/>
                          <a:latin typeface="Arial Narrow" panose="020B0606020202030204" pitchFamily="34" charset="0"/>
                        </a:rPr>
                        <a:t>SuS</a:t>
                      </a: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 ...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indem die </a:t>
                      </a:r>
                      <a:r>
                        <a:rPr lang="de-DE" sz="1100" dirty="0" err="1" smtClean="0">
                          <a:effectLst/>
                          <a:latin typeface="Arial Narrow" panose="020B0606020202030204" pitchFamily="34" charset="0"/>
                        </a:rPr>
                        <a:t>SuS</a:t>
                      </a:r>
                      <a:r>
                        <a:rPr lang="de-DE" sz="1100" dirty="0" smtClean="0">
                          <a:effectLst/>
                          <a:latin typeface="Arial Narrow" panose="020B0606020202030204" pitchFamily="34" charset="0"/>
                        </a:rPr>
                        <a:t> ...</a:t>
                      </a: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A1DF-9E94-45D5-89F8-3AC30D4131B0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900000" y="1136533"/>
            <a:ext cx="945001" cy="28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Artikulation</a:t>
            </a:r>
            <a:endParaRPr lang="de-DE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608715"/>
              </p:ext>
            </p:extLst>
          </p:nvPr>
        </p:nvGraphicFramePr>
        <p:xfrm>
          <a:off x="1917000" y="1137000"/>
          <a:ext cx="4221000" cy="3876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Lehrer-Schüler-Interaktion</a:t>
                      </a:r>
                      <a:endParaRPr lang="de-DE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36000" marB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Medien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Arial Narrow" panose="020B0606020202030204" pitchFamily="34" charset="0"/>
                      </a:endParaRPr>
                    </a:p>
                  </a:txBody>
                  <a:tcPr marL="36000" marR="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9" name="Rechteck 8"/>
          <p:cNvSpPr/>
          <p:nvPr/>
        </p:nvSpPr>
        <p:spPr>
          <a:xfrm>
            <a:off x="899999" y="1437261"/>
            <a:ext cx="945002" cy="66528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Einstieg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08.30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(Plenum)</a:t>
            </a:r>
            <a:endParaRPr lang="de-DE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900000" y="1137000"/>
            <a:ext cx="5238000" cy="8120999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900000" y="724553"/>
            <a:ext cx="5238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 </a:t>
            </a:r>
            <a:r>
              <a:rPr lang="de-DE" altLang="de-DE" sz="1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Geplanter Unterrichtsverlauf</a:t>
            </a:r>
            <a:endParaRPr lang="de-DE" altLang="de-DE" sz="600" dirty="0">
              <a:latin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901902" y="2309904"/>
            <a:ext cx="945002" cy="66528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A-Phase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08.40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(PA)</a:t>
            </a:r>
            <a:endParaRPr lang="de-DE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899999" y="3182547"/>
            <a:ext cx="945002" cy="66528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Schluss-</a:t>
            </a:r>
            <a:r>
              <a:rPr lang="de-DE" sz="12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Ph</a:t>
            </a:r>
            <a:r>
              <a:rPr lang="de-DE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09.05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(Plenum)</a:t>
            </a:r>
            <a:endParaRPr lang="de-DE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41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900000" y="1137000"/>
            <a:ext cx="5238000" cy="8120999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A1DF-9E94-45D5-89F8-3AC30D4131B0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900000" y="724553"/>
            <a:ext cx="5238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</a:t>
            </a:r>
            <a:r>
              <a:rPr lang="de-DE" altLang="de-DE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 </a:t>
            </a:r>
            <a:r>
              <a:rPr lang="de-DE" altLang="de-DE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Anlagen (</a:t>
            </a:r>
            <a:r>
              <a:rPr lang="de-DE" altLang="de-DE" sz="1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</a:t>
            </a:r>
            <a:r>
              <a:rPr lang="de-DE" altLang="de-DE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-Arbeitsblätter </a:t>
            </a:r>
            <a:r>
              <a:rPr lang="de-DE" altLang="de-DE" sz="1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u.ä.</a:t>
            </a:r>
            <a:r>
              <a:rPr lang="de-DE" altLang="de-DE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de-DE" altLang="de-DE" sz="600" dirty="0">
              <a:latin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908637" y="1149730"/>
            <a:ext cx="5229363" cy="27699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1200" dirty="0" smtClean="0"/>
              <a:t>Textfeld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908637" y="8960351"/>
            <a:ext cx="5229363" cy="27699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de-DE" sz="1200" dirty="0" smtClean="0"/>
          </a:p>
        </p:txBody>
      </p:sp>
    </p:spTree>
    <p:extLst>
      <p:ext uri="{BB962C8B-B14F-4D97-AF65-F5344CB8AC3E}">
        <p14:creationId xmlns:p14="http://schemas.microsoft.com/office/powerpoint/2010/main" val="148532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337</Words>
  <Application>Microsoft Office PowerPoint</Application>
  <PresentationFormat>A4-Papier (210 x 297 mm)</PresentationFormat>
  <Paragraphs>105</Paragraphs>
  <Slides>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Times New Roman</vt:lpstr>
      <vt:lpstr>Office Theme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Grimminger</dc:creator>
  <cp:lastModifiedBy>Kaiser, Aaron</cp:lastModifiedBy>
  <cp:revision>73</cp:revision>
  <dcterms:created xsi:type="dcterms:W3CDTF">2016-07-16T04:17:36Z</dcterms:created>
  <dcterms:modified xsi:type="dcterms:W3CDTF">2024-01-17T11:55:05Z</dcterms:modified>
</cp:coreProperties>
</file>