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16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A73-A750-468C-B9FA-F68466151B66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0F5-2623-412D-A2C9-A67E49E6FD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A73-A750-468C-B9FA-F68466151B66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0F5-2623-412D-A2C9-A67E49E6FD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A73-A750-468C-B9FA-F68466151B66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0F5-2623-412D-A2C9-A67E49E6FD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A73-A750-468C-B9FA-F68466151B66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0F5-2623-412D-A2C9-A67E49E6FD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A73-A750-468C-B9FA-F68466151B66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0F5-2623-412D-A2C9-A67E49E6FD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A73-A750-468C-B9FA-F68466151B66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0F5-2623-412D-A2C9-A67E49E6FD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A73-A750-468C-B9FA-F68466151B66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0F5-2623-412D-A2C9-A67E49E6FD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A73-A750-468C-B9FA-F68466151B66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0F5-2623-412D-A2C9-A67E49E6FD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A73-A750-468C-B9FA-F68466151B66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0F5-2623-412D-A2C9-A67E49E6FD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A73-A750-468C-B9FA-F68466151B66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0F5-2623-412D-A2C9-A67E49E6FD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A73-A750-468C-B9FA-F68466151B66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0F5-2623-412D-A2C9-A67E49E6FD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EA73-A750-468C-B9FA-F68466151B66}" type="datetimeFigureOut">
              <a:rPr lang="de-DE" smtClean="0"/>
              <a:pPr/>
              <a:t>17.01.2014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8F0F5-2623-412D-A2C9-A67E49E6FD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76672" y="632520"/>
            <a:ext cx="5904656" cy="1296144"/>
          </a:xfrm>
          <a:prstGeom prst="roundRect">
            <a:avLst>
              <a:gd name="adj" fmla="val 3950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</a:rPr>
              <a:t>personale Kompetenz</a:t>
            </a:r>
            <a:endParaRPr lang="de-DE" sz="48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808820" y="2432720"/>
            <a:ext cx="1512168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Verantwortung übernehmen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 rot="21353493">
            <a:off x="2078760" y="3156084"/>
            <a:ext cx="1116124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Toleranz entwickeln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 rot="196061">
            <a:off x="476672" y="3044788"/>
            <a:ext cx="1116124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Kreativität entwickeln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 rot="182609">
            <a:off x="3730556" y="2390916"/>
            <a:ext cx="1152128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A</a:t>
            </a:r>
            <a:r>
              <a:rPr lang="de-DE" sz="1600" dirty="0" smtClean="0">
                <a:solidFill>
                  <a:schemeClr val="tx1"/>
                </a:solidFill>
              </a:rPr>
              <a:t>usdauer entwickeln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 rot="208655">
            <a:off x="3371615" y="3354193"/>
            <a:ext cx="1908212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Gerechtigkeitsgefühl aufbauen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 rot="209121">
            <a:off x="814528" y="3722723"/>
            <a:ext cx="1116124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Fairness im Streit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 rot="21412233">
            <a:off x="4918777" y="2761625"/>
            <a:ext cx="1512168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Selbstvertrauen aufbauen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096852" y="3872880"/>
            <a:ext cx="2268252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mit </a:t>
            </a:r>
            <a:r>
              <a:rPr lang="de-DE" sz="1600" dirty="0">
                <a:solidFill>
                  <a:schemeClr val="tx1"/>
                </a:solidFill>
              </a:rPr>
              <a:t>E</a:t>
            </a:r>
            <a:r>
              <a:rPr lang="de-DE" sz="1600" dirty="0" smtClean="0">
                <a:solidFill>
                  <a:schemeClr val="tx1"/>
                </a:solidFill>
              </a:rPr>
              <a:t>rfolgs- u. Versagens-</a:t>
            </a:r>
            <a:r>
              <a:rPr lang="de-DE" sz="1600" dirty="0" err="1" smtClean="0">
                <a:solidFill>
                  <a:schemeClr val="tx1"/>
                </a:solidFill>
              </a:rPr>
              <a:t>erlebnissen</a:t>
            </a:r>
            <a:r>
              <a:rPr lang="de-DE" sz="1600" dirty="0" smtClean="0">
                <a:solidFill>
                  <a:schemeClr val="tx1"/>
                </a:solidFill>
              </a:rPr>
              <a:t> umgehen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77000" y="4886989"/>
            <a:ext cx="5904000" cy="4452501"/>
          </a:xfrm>
          <a:prstGeom prst="roundRect">
            <a:avLst>
              <a:gd name="adj" fmla="val 1135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36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mit R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ckmeldungen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ber erbrachte Lern- und Leistungsst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ä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nde</a:t>
            </a:r>
          </a:p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de-DE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konstruktiv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umgehen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Lernmotivation aufbauen, Lernwiderst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ä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nde und –</a:t>
            </a:r>
            <a:r>
              <a:rPr kumimoji="0" lang="de-DE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hemmnisse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de-DE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erkennen und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berwinden 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Kritik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ben und sich mit Kritik auseinandersetzen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auf Widerspruch angemessen reagieren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Reflektieren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ber Erlebtes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Zutrauen in die eigene Leistungsf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ä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higkeit entwickeln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eigene St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ä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rken und Schw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ä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chen realistisch einsch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ä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tzen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Selbststeuerung und Eigenverantwortung aufbauen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  ü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ber die eigene Verantwortung f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 die physische und psychische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solidFill>
                  <a:srgbClr val="29252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de-DE" sz="1400" dirty="0" smtClean="0">
                <a:solidFill>
                  <a:srgbClr val="29252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Gesundheit bewusst werden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nehmen Misserfolge und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Ä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ngste wahr, lassen sich durch Schwierig-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solidFill>
                  <a:srgbClr val="29252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de-DE" sz="1400" dirty="0" smtClean="0">
                <a:solidFill>
                  <a:srgbClr val="29252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de-DE" sz="1400" b="0" i="0" u="none" strike="noStrike" cap="none" normalizeH="0" baseline="0" dirty="0" err="1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keiten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nicht entmutigen, sondern sehen darin eine Chance f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 ihr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dirty="0">
                <a:solidFill>
                  <a:srgbClr val="29252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de-DE" sz="1400" dirty="0" smtClean="0">
                <a:solidFill>
                  <a:srgbClr val="29252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Lernen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verstehen es ihre Zeit einzuteilen und planvoll zu nutzen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lassen Freude 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ber ihr zunehmendes Wissen und K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ö</a:t>
            </a: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29252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nnen erkennen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160748" y="1496616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(Aussagen der Teilrahmenpläne)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76672" y="632520"/>
            <a:ext cx="5904656" cy="1296144"/>
          </a:xfrm>
          <a:prstGeom prst="roundRect">
            <a:avLst>
              <a:gd name="adj" fmla="val 3950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</a:rPr>
              <a:t>soziale Kompetenz</a:t>
            </a:r>
            <a:endParaRPr lang="de-DE" sz="48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 rot="21381464">
            <a:off x="1356393" y="2156171"/>
            <a:ext cx="1512168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Fähigkeit zum Dialog</a:t>
            </a:r>
            <a:endParaRPr lang="de-DE" sz="16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880828" y="2756756"/>
            <a:ext cx="1026204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Empathie</a:t>
            </a:r>
            <a:endParaRPr lang="de-DE" sz="16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 rot="196061">
            <a:off x="476671" y="2792760"/>
            <a:ext cx="1116124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Respekt</a:t>
            </a:r>
            <a:endParaRPr lang="de-DE" sz="16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 rot="182609">
            <a:off x="3154160" y="2151406"/>
            <a:ext cx="1623631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Kontakte knüpfen und halten</a:t>
            </a:r>
            <a:endParaRPr lang="de-DE" sz="16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160748" y="3440832"/>
            <a:ext cx="1116124" cy="468052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Kontakt-</a:t>
            </a:r>
            <a:r>
              <a:rPr lang="de-DE" sz="1600" dirty="0" err="1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fähigkeit</a:t>
            </a:r>
            <a:endParaRPr lang="de-DE" sz="16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 rot="21412233">
            <a:off x="4666750" y="2437589"/>
            <a:ext cx="1512168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Konfliktlösungs-</a:t>
            </a:r>
            <a:r>
              <a:rPr lang="de-DE" sz="1600" dirty="0" err="1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kompetenz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3861048" y="3476836"/>
            <a:ext cx="2376264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rgbClr val="292526"/>
                </a:solidFill>
                <a:ea typeface="Calibri" pitchFamily="34" charset="0"/>
                <a:cs typeface="Arial" pitchFamily="34" charset="0"/>
              </a:rPr>
              <a:t>Akzeptanz von Regeln des Zusammenlebens</a:t>
            </a:r>
            <a:endParaRPr lang="de-DE" sz="16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77000" y="4088904"/>
            <a:ext cx="5904000" cy="5461688"/>
          </a:xfrm>
          <a:prstGeom prst="roundRect">
            <a:avLst>
              <a:gd name="adj" fmla="val 1135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36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mit anderen gemeinsam lernen und leben und hierbei Verantwortung</a:t>
            </a:r>
          </a:p>
          <a:p>
            <a:pPr lvl="0">
              <a:lnSpc>
                <a:spcPts val="2000"/>
              </a:lnSpc>
            </a:pPr>
            <a:r>
              <a:rPr lang="de-DE" sz="1400" dirty="0" smtClean="0"/>
              <a:t>   übernehmen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in Teams und Tandems arbeiten, d.h. in Gruppen verschiedener</a:t>
            </a:r>
          </a:p>
          <a:p>
            <a:pPr lvl="0">
              <a:lnSpc>
                <a:spcPts val="2000"/>
              </a:lnSpc>
            </a:pPr>
            <a:r>
              <a:rPr lang="de-DE" sz="1400" dirty="0" smtClean="0"/>
              <a:t>   Zusammensetzung und Zielsetzung kooperativ mitarbeiten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Aufgaben in Arbeitsgruppen übernehmen, die Arbeit mitgestalten</a:t>
            </a:r>
          </a:p>
          <a:p>
            <a:pPr lvl="0">
              <a:lnSpc>
                <a:spcPts val="2000"/>
              </a:lnSpc>
            </a:pPr>
            <a:r>
              <a:rPr lang="de-DE" sz="1400" dirty="0" smtClean="0"/>
              <a:t>   und voranbringen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andere Meinungen und Werthaltungen gelten lassen und eigene </a:t>
            </a:r>
          </a:p>
          <a:p>
            <a:pPr lvl="0">
              <a:lnSpc>
                <a:spcPts val="2000"/>
              </a:lnSpc>
            </a:pPr>
            <a:r>
              <a:rPr lang="de-DE" sz="1400" dirty="0" smtClean="0"/>
              <a:t>   Forderungen auch einmal zurückstellen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unterschiedliche Meinungen (Lösungswege) diskutieren - mit anderen</a:t>
            </a:r>
          </a:p>
          <a:p>
            <a:pPr lvl="0">
              <a:lnSpc>
                <a:spcPts val="2000"/>
              </a:lnSpc>
            </a:pPr>
            <a:r>
              <a:rPr lang="de-DE" sz="1400" dirty="0" smtClean="0"/>
              <a:t>   Meinungen produktiv umgehen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Meinung und Urteil unterscheiden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Vereinbarungen treffen und einhalten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anderen Schülerinnen und Schülern helfen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Hilfe annehmen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auf das Verhalten Anderer einwirken (bitten, wünschen, appellieren,</a:t>
            </a:r>
          </a:p>
          <a:p>
            <a:pPr lvl="0">
              <a:lnSpc>
                <a:spcPts val="2000"/>
              </a:lnSpc>
            </a:pPr>
            <a:r>
              <a:rPr lang="de-DE" sz="1400" dirty="0" smtClean="0"/>
              <a:t>   Konflikte bearbeiten, Streit schlichten)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Erfahrungen und Erlebnisse mitteilen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auf Argumente Anderer eingehen und in die Überlegungen mit aufnehmen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Regeln des Zusammenlebens und -arbeitens vereinbaren und einhalten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soziale Regeln, moralische, demokratische und persönliche Werte kennen</a:t>
            </a:r>
          </a:p>
          <a:p>
            <a:pPr lvl="0">
              <a:lnSpc>
                <a:spcPts val="2000"/>
              </a:lnSpc>
            </a:pPr>
            <a:r>
              <a:rPr lang="de-DE" sz="1400" dirty="0" smtClean="0"/>
              <a:t>   und bewerten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160748" y="1496616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(Aussagen der Teilrahmenpläne)</a:t>
            </a:r>
            <a:endParaRPr lang="de-DE" sz="1600" dirty="0"/>
          </a:p>
        </p:txBody>
      </p:sp>
      <p:sp>
        <p:nvSpPr>
          <p:cNvPr id="10" name="Abgerundetes Rechteck 9"/>
          <p:cNvSpPr/>
          <p:nvPr/>
        </p:nvSpPr>
        <p:spPr>
          <a:xfrm rot="208655">
            <a:off x="3119587" y="2886141"/>
            <a:ext cx="1908212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gewaltfreier Umgang mit Konflikten</a:t>
            </a:r>
            <a:endParaRPr lang="de-DE" sz="16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2384884" y="3440832"/>
            <a:ext cx="1368152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chemeClr val="tx1"/>
                </a:solidFill>
                <a:cs typeface="Arial" pitchFamily="34" charset="0"/>
              </a:rPr>
              <a:t>Selbstreflexion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476672" y="632520"/>
            <a:ext cx="5904656" cy="1296144"/>
          </a:xfrm>
          <a:prstGeom prst="roundRect">
            <a:avLst>
              <a:gd name="adj" fmla="val 3950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</a:rPr>
              <a:t>Methodenkompetenz</a:t>
            </a:r>
            <a:endParaRPr lang="de-DE" sz="48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 rot="196061">
            <a:off x="491157" y="2176059"/>
            <a:ext cx="1116124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rgbClr val="292526"/>
                </a:solidFill>
                <a:ea typeface="Calibri" pitchFamily="34" charset="0"/>
                <a:cs typeface="Arial" pitchFamily="34" charset="0"/>
              </a:rPr>
              <a:t>Projekt-</a:t>
            </a:r>
            <a:r>
              <a:rPr lang="de-DE" sz="1600" dirty="0" err="1" smtClean="0">
                <a:solidFill>
                  <a:srgbClr val="292526"/>
                </a:solidFill>
                <a:ea typeface="Calibri" pitchFamily="34" charset="0"/>
                <a:cs typeface="Arial" pitchFamily="34" charset="0"/>
              </a:rPr>
              <a:t>arbeit</a:t>
            </a:r>
            <a:endParaRPr lang="de-DE" sz="8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3068960" y="2180692"/>
            <a:ext cx="1566977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rgbClr val="292526"/>
                </a:solidFill>
                <a:ea typeface="Calibri" pitchFamily="34" charset="0"/>
                <a:cs typeface="Arial" pitchFamily="34" charset="0"/>
              </a:rPr>
              <a:t>Werkstattarbeit</a:t>
            </a:r>
            <a:endParaRPr lang="de-DE" sz="8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944724" y="2720752"/>
            <a:ext cx="1116124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rgbClr val="292526"/>
                </a:solidFill>
                <a:ea typeface="Calibri" pitchFamily="34" charset="0"/>
                <a:cs typeface="Arial" pitchFamily="34" charset="0"/>
              </a:rPr>
              <a:t>Medien-</a:t>
            </a:r>
            <a:r>
              <a:rPr lang="de-DE" sz="1600" dirty="0" err="1" smtClean="0">
                <a:solidFill>
                  <a:srgbClr val="292526"/>
                </a:solidFill>
                <a:ea typeface="Calibri" pitchFamily="34" charset="0"/>
                <a:cs typeface="Arial" pitchFamily="34" charset="0"/>
              </a:rPr>
              <a:t>kompetenz</a:t>
            </a:r>
            <a:endParaRPr lang="de-DE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 rot="21412233">
            <a:off x="4882868" y="2218108"/>
            <a:ext cx="1385482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rgbClr val="292526"/>
                </a:solidFill>
                <a:ea typeface="Calibri" pitchFamily="34" charset="0"/>
                <a:cs typeface="Arial" pitchFamily="34" charset="0"/>
              </a:rPr>
              <a:t>Gruppenarbeit</a:t>
            </a:r>
            <a:endParaRPr lang="de-DE" sz="8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4329100" y="2756756"/>
            <a:ext cx="1872208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rgbClr val="292526"/>
                </a:solidFill>
                <a:ea typeface="Calibri" pitchFamily="34" charset="0"/>
                <a:cs typeface="Arial" pitchFamily="34" charset="0"/>
              </a:rPr>
              <a:t>Wochenplanarbeit</a:t>
            </a:r>
            <a:endParaRPr lang="de-DE" sz="8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76672" y="3440832"/>
            <a:ext cx="5904000" cy="2913618"/>
          </a:xfrm>
          <a:prstGeom prst="roundRect">
            <a:avLst>
              <a:gd name="adj" fmla="val 1135"/>
            </a:avLst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36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die Entwicklung einer Gesprächskultur</a:t>
            </a:r>
          </a:p>
          <a:p>
            <a:pPr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Gespräche führen: sich an Gesprächen beteiligen / Gesprächsregeln beachten</a:t>
            </a:r>
          </a:p>
          <a:p>
            <a:pPr>
              <a:lnSpc>
                <a:spcPts val="2000"/>
              </a:lnSpc>
            </a:pPr>
            <a:r>
              <a:rPr lang="de-DE" sz="1400" dirty="0" smtClean="0"/>
              <a:t>   (z.B. zu Ende sprechen lassen, auf andere eingehen, beim Thema bleiben, fair</a:t>
            </a:r>
          </a:p>
          <a:p>
            <a:pPr>
              <a:lnSpc>
                <a:spcPts val="2000"/>
              </a:lnSpc>
            </a:pPr>
            <a:r>
              <a:rPr lang="de-DE" sz="1400" dirty="0" smtClean="0"/>
              <a:t>   bleiben …) / Konflikte und Anliegen gemeinsam diskutieren und klären /</a:t>
            </a:r>
          </a:p>
          <a:p>
            <a:pPr>
              <a:lnSpc>
                <a:spcPts val="2000"/>
              </a:lnSpc>
            </a:pPr>
            <a:r>
              <a:rPr lang="de-DE" sz="1400" dirty="0" smtClean="0"/>
              <a:t>   gemeinsame Vorhaben planen, Verwenden der Fachsprache, Begriffsbildung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Anwenden von Ordnungs- und Bestimmungsverfahren (Sammeln, Sortieren,</a:t>
            </a:r>
          </a:p>
          <a:p>
            <a:pPr>
              <a:lnSpc>
                <a:spcPts val="2000"/>
              </a:lnSpc>
            </a:pPr>
            <a:r>
              <a:rPr lang="de-DE" sz="1400" dirty="0" smtClean="0"/>
              <a:t>   Schätzen, Vergleichen, Messen, Wiegen, Annahmen experimentell über-</a:t>
            </a:r>
          </a:p>
          <a:p>
            <a:pPr>
              <a:lnSpc>
                <a:spcPts val="2000"/>
              </a:lnSpc>
            </a:pPr>
            <a:r>
              <a:rPr lang="de-DE" sz="1400" dirty="0" smtClean="0"/>
              <a:t>   prüfen, Aufzeichnen, Modelle bauen, Rollenspiele durchführen)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beschaffen sich selbstständig Informationen aus Medien, ordnen sie, bereiten</a:t>
            </a:r>
          </a:p>
          <a:p>
            <a:pPr lvl="0">
              <a:lnSpc>
                <a:spcPts val="2000"/>
              </a:lnSpc>
            </a:pPr>
            <a:r>
              <a:rPr lang="de-DE" sz="1400" dirty="0" smtClean="0"/>
              <a:t>   sie sachbezogen auf und präsentieren sie</a:t>
            </a:r>
          </a:p>
          <a:p>
            <a:pPr lvl="0">
              <a:lnSpc>
                <a:spcPts val="2000"/>
              </a:lnSpc>
              <a:buFont typeface="Arial" pitchFamily="34" charset="0"/>
              <a:buChar char="•"/>
            </a:pPr>
            <a:r>
              <a:rPr lang="de-DE" sz="1400" dirty="0" smtClean="0"/>
              <a:t>  beobachten, planen und protokollieren Handlungen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160748" y="1496616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(Aussagen der Teilrahmenpläne)</a:t>
            </a:r>
            <a:endParaRPr lang="de-DE" sz="1600" dirty="0"/>
          </a:p>
        </p:txBody>
      </p:sp>
      <p:sp>
        <p:nvSpPr>
          <p:cNvPr id="10" name="Abgerundetes Rechteck 9"/>
          <p:cNvSpPr/>
          <p:nvPr/>
        </p:nvSpPr>
        <p:spPr>
          <a:xfrm rot="208655">
            <a:off x="2219486" y="2670116"/>
            <a:ext cx="1908212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dirty="0" err="1" smtClean="0">
                <a:solidFill>
                  <a:srgbClr val="292526"/>
                </a:solidFill>
                <a:ea typeface="Calibri" pitchFamily="34" charset="0"/>
                <a:cs typeface="Arial" pitchFamily="34" charset="0"/>
              </a:rPr>
              <a:t>Stationenarbeit</a:t>
            </a:r>
            <a:endParaRPr lang="de-DE" sz="8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 rot="21381464">
            <a:off x="1716920" y="2176925"/>
            <a:ext cx="1032101" cy="540060"/>
          </a:xfrm>
          <a:prstGeom prst="roundRect">
            <a:avLst>
              <a:gd name="adj" fmla="val 3744"/>
            </a:avLst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600" dirty="0" smtClean="0">
                <a:solidFill>
                  <a:srgbClr val="292526"/>
                </a:solidFill>
                <a:ea typeface="Calibri" pitchFamily="34" charset="0"/>
                <a:cs typeface="Arial" pitchFamily="34" charset="0"/>
              </a:rPr>
              <a:t>Schreib-</a:t>
            </a:r>
            <a:r>
              <a:rPr lang="de-DE" sz="1600" dirty="0" err="1" smtClean="0">
                <a:solidFill>
                  <a:srgbClr val="292526"/>
                </a:solidFill>
                <a:ea typeface="Calibri" pitchFamily="34" charset="0"/>
                <a:cs typeface="Arial" pitchFamily="34" charset="0"/>
              </a:rPr>
              <a:t>konferenz</a:t>
            </a:r>
            <a:endParaRPr lang="de-DE" sz="8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32656" y="7761312"/>
            <a:ext cx="1836204" cy="62762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Gesprächskultur entwickeln</a:t>
            </a:r>
            <a:endParaRPr lang="de-DE" dirty="0"/>
          </a:p>
        </p:txBody>
      </p:sp>
      <p:sp>
        <p:nvSpPr>
          <p:cNvPr id="17" name="Abgerundetes Rechteck 16"/>
          <p:cNvSpPr/>
          <p:nvPr/>
        </p:nvSpPr>
        <p:spPr>
          <a:xfrm>
            <a:off x="2240868" y="7653300"/>
            <a:ext cx="1368152" cy="62762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Gespräche führen</a:t>
            </a:r>
            <a:endParaRPr lang="de-DE" dirty="0"/>
          </a:p>
        </p:txBody>
      </p:sp>
      <p:sp>
        <p:nvSpPr>
          <p:cNvPr id="18" name="Abgerundetes Rechteck 17"/>
          <p:cNvSpPr/>
          <p:nvPr/>
        </p:nvSpPr>
        <p:spPr>
          <a:xfrm>
            <a:off x="620688" y="8625408"/>
            <a:ext cx="2808312" cy="920552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Fachspezifische Arbeitsweisen</a:t>
            </a:r>
          </a:p>
          <a:p>
            <a:pPr algn="ctr"/>
            <a:r>
              <a:rPr lang="de-DE" sz="1400" dirty="0" smtClean="0"/>
              <a:t>aufbauen, anwenden, vertiefen</a:t>
            </a:r>
            <a:endParaRPr lang="de-DE" sz="1400" dirty="0"/>
          </a:p>
        </p:txBody>
      </p:sp>
      <p:sp>
        <p:nvSpPr>
          <p:cNvPr id="19" name="Abgerundetes Rechteck 18"/>
          <p:cNvSpPr/>
          <p:nvPr/>
        </p:nvSpPr>
        <p:spPr>
          <a:xfrm>
            <a:off x="3789040" y="7581292"/>
            <a:ext cx="2628292" cy="771636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Formen der Informationsbeschaffung</a:t>
            </a:r>
            <a:endParaRPr lang="de-DE" dirty="0"/>
          </a:p>
        </p:txBody>
      </p:sp>
      <p:sp>
        <p:nvSpPr>
          <p:cNvPr id="20" name="Abgerundetes Rechteck 19"/>
          <p:cNvSpPr/>
          <p:nvPr/>
        </p:nvSpPr>
        <p:spPr>
          <a:xfrm>
            <a:off x="3609020" y="8553400"/>
            <a:ext cx="2448272" cy="90010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Formen der Ergebnissicherung und Präsentation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440668" y="696922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Ergänzungsvorschläge der Fachleiter: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315941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</a:rPr>
              <a:t>Methodenkompetenz</a:t>
            </a:r>
            <a:br>
              <a:rPr lang="de-DE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de-DE" sz="2200" dirty="0" smtClean="0"/>
              <a:t>(Aussagen der Teilrahmenpläne)</a:t>
            </a:r>
            <a:br>
              <a:rPr lang="de-DE" sz="2200" dirty="0" smtClean="0"/>
            </a:br>
            <a:endParaRPr lang="de-DE" sz="2200" dirty="0"/>
          </a:p>
        </p:txBody>
      </p:sp>
      <p:sp>
        <p:nvSpPr>
          <p:cNvPr id="4" name="Abgerundetes Rechteck 3"/>
          <p:cNvSpPr/>
          <p:nvPr/>
        </p:nvSpPr>
        <p:spPr>
          <a:xfrm>
            <a:off x="656692" y="488504"/>
            <a:ext cx="5400600" cy="1116124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4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</a:rPr>
              <a:t>Methodenkompetenz</a:t>
            </a:r>
          </a:p>
          <a:p>
            <a:pPr algn="ctr"/>
            <a:r>
              <a:rPr lang="de-DE" sz="120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</a:rPr>
              <a:t>(Aussagen der Teilrahmenpläne)</a:t>
            </a:r>
            <a:endParaRPr lang="de-DE" sz="1200" dirty="0">
              <a:ln w="19050">
                <a:solidFill>
                  <a:schemeClr val="tx1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728700" y="2036676"/>
            <a:ext cx="1836204" cy="97210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Gesprächskultur entwickeln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2492896" y="2036676"/>
            <a:ext cx="1764196" cy="864096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Gespräche führen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476672" y="3116796"/>
            <a:ext cx="2808312" cy="1152128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Fachspezifische Arbeitsweisen</a:t>
            </a:r>
          </a:p>
          <a:p>
            <a:pPr algn="ctr"/>
            <a:r>
              <a:rPr lang="de-DE" sz="1400" dirty="0" smtClean="0"/>
              <a:t>aufbauen, anwenden, vertiefen</a:t>
            </a:r>
            <a:endParaRPr lang="de-DE" sz="1400" dirty="0"/>
          </a:p>
        </p:txBody>
      </p:sp>
      <p:sp>
        <p:nvSpPr>
          <p:cNvPr id="8" name="Abgerundetes Rechteck 7"/>
          <p:cNvSpPr/>
          <p:nvPr/>
        </p:nvSpPr>
        <p:spPr>
          <a:xfrm>
            <a:off x="3465004" y="3008784"/>
            <a:ext cx="2808312" cy="1116124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Formen der Informationsbeschaffung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944724" y="4412940"/>
            <a:ext cx="2448272" cy="900100"/>
          </a:xfrm>
          <a:prstGeom prst="round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Formen der Ergebnissicherung und Präsentation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A4-Papier (210x297 mm)</PresentationFormat>
  <Paragraphs>95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Methodenkompetenz (Aussagen der Teilrahmenpläne)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PC2</dc:creator>
  <cp:lastModifiedBy>studsem_kl_1</cp:lastModifiedBy>
  <cp:revision>15</cp:revision>
  <dcterms:created xsi:type="dcterms:W3CDTF">2013-03-30T05:50:00Z</dcterms:created>
  <dcterms:modified xsi:type="dcterms:W3CDTF">2014-01-17T10:56:37Z</dcterms:modified>
</cp:coreProperties>
</file>