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79" r:id="rId4"/>
    <p:sldId id="263" r:id="rId5"/>
    <p:sldId id="260" r:id="rId6"/>
    <p:sldId id="262" r:id="rId7"/>
    <p:sldId id="280" r:id="rId8"/>
    <p:sldId id="261" r:id="rId9"/>
    <p:sldId id="259" r:id="rId10"/>
    <p:sldId id="277" r:id="rId11"/>
    <p:sldId id="266" r:id="rId12"/>
    <p:sldId id="267" r:id="rId13"/>
    <p:sldId id="269" r:id="rId14"/>
    <p:sldId id="268" r:id="rId15"/>
    <p:sldId id="270" r:id="rId16"/>
    <p:sldId id="271" r:id="rId17"/>
    <p:sldId id="281" r:id="rId18"/>
    <p:sldId id="272" r:id="rId19"/>
    <p:sldId id="274" r:id="rId20"/>
    <p:sldId id="27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27E3-1EFC-334C-BC11-2C088543A7AC}" type="datetimeFigureOut">
              <a:rPr lang="de-DE" smtClean="0"/>
              <a:t>24.03.20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4A657-2951-C54E-81D3-D9B15CBB8595}" type="slidenum">
              <a:rPr lang="de-DE" smtClean="0"/>
              <a:t>‹Nr.›</a:t>
            </a:fld>
            <a:endParaRPr lang="de-DE"/>
          </a:p>
        </p:txBody>
      </p:sp>
    </p:spTree>
    <p:extLst>
      <p:ext uri="{BB962C8B-B14F-4D97-AF65-F5344CB8AC3E}">
        <p14:creationId xmlns:p14="http://schemas.microsoft.com/office/powerpoint/2010/main" val="285318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A97DDD2-C445-4FB1-8BCA-9956E13ADF1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51284B-63A7-4E29-B6EA-87603C057D41}" type="slidenum">
              <a:rPr lang="de-DE" altLang="de-DE"/>
              <a:pPr>
                <a:spcBef>
                  <a:spcPct val="0"/>
                </a:spcBef>
              </a:pPr>
              <a:t>1</a:t>
            </a:fld>
            <a:endParaRPr lang="de-DE" altLang="de-DE"/>
          </a:p>
        </p:txBody>
      </p:sp>
      <p:sp>
        <p:nvSpPr>
          <p:cNvPr id="8195" name="Rectangle 2">
            <a:extLst>
              <a:ext uri="{FF2B5EF4-FFF2-40B4-BE49-F238E27FC236}">
                <a16:creationId xmlns:a16="http://schemas.microsoft.com/office/drawing/2014/main" id="{9B9E7075-07E2-4436-9BC6-B3BD6B2AF66C}"/>
              </a:ext>
            </a:extLst>
          </p:cNvPr>
          <p:cNvSpPr>
            <a:spLocks noGrp="1" noRot="1" noChangeAspect="1" noChangeArrowheads="1" noTextEdit="1"/>
          </p:cNvSpPr>
          <p:nvPr>
            <p:ph type="sldImg"/>
          </p:nvPr>
        </p:nvSpPr>
        <p:spPr>
          <a:xfrm>
            <a:off x="381000" y="685800"/>
            <a:ext cx="6096000" cy="3430588"/>
          </a:xfrm>
          <a:ln/>
        </p:spPr>
      </p:sp>
      <p:sp>
        <p:nvSpPr>
          <p:cNvPr id="8196" name="Rectangle 3">
            <a:extLst>
              <a:ext uri="{FF2B5EF4-FFF2-40B4-BE49-F238E27FC236}">
                <a16:creationId xmlns:a16="http://schemas.microsoft.com/office/drawing/2014/main" id="{1B4075D6-E190-41BF-AF38-AF9159B66D91}"/>
              </a:ext>
            </a:extLst>
          </p:cNvPr>
          <p:cNvSpPr>
            <a:spLocks noGrp="1" noChangeArrowheads="1"/>
          </p:cNvSpPr>
          <p:nvPr>
            <p:ph type="body" idx="1"/>
          </p:nvPr>
        </p:nvSpPr>
        <p:spPr>
          <a:xfrm>
            <a:off x="912813" y="4344988"/>
            <a:ext cx="5032375" cy="4113212"/>
          </a:xfrm>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08A82-81DB-274A-91B6-638819A75B9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BA62F85-F1F1-5941-9C6E-CD213B991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AC778CE-ADF6-6D4E-B637-D552FC136647}"/>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277524B3-82B2-9A4F-AE8C-B554235946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8466DD-D34C-6344-9C5C-8739BE30266E}"/>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269623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09814-6B80-9644-A6C4-A52A7CA5BBC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DA5AABD-2429-E84A-994E-7072087A378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D72E1E-D605-3541-B4AF-A712720EFDB8}"/>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DEF38D8C-107A-274F-9C47-0FD26C60C8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444329-E36A-534E-B65C-5803F201E8FE}"/>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14959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E1877E-38A3-9345-AE20-6DF36CCF8F9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7CBAD63-9B83-9445-939B-F805BBB9605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8A52A6-7F09-0E43-A07E-501F2A23A7E7}"/>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B6E229CC-DB71-6A42-A0EC-F4B5AB0AE5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89EC64-A999-CF42-8FF0-7869A993A1FF}"/>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177970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22D05-9361-D54C-BF11-FD7FF3EAAB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056B421-232E-424B-99EB-82F510E891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6657CA-31BF-C149-A6D9-8356CB73011A}"/>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FDECED6E-B263-1545-9E64-D0EF4C438B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33BFF2-4D5C-8340-93AF-CA5CDD6ACFEB}"/>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7730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AF937-D3C5-9A41-8611-02A21AED043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D7400C-C70A-A044-96E8-F7464E88B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FD52198-CB93-5C46-B1C5-E34415C06B96}"/>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EC52A6FD-9FB8-DE47-A7CF-AA9C35AA12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6EBDAB-F31B-F943-80A6-A63DF383C867}"/>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222828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52E21-CAAC-A34E-AE5A-038A206808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0E81E03-BF78-CA49-A33B-C2E75F2AC8F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4EF2595-9156-2E4E-8C18-3C7E8673BFB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5497B5E-3634-4D4F-80B4-5A8CD29271A2}"/>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6" name="Fußzeilenplatzhalter 5">
            <a:extLst>
              <a:ext uri="{FF2B5EF4-FFF2-40B4-BE49-F238E27FC236}">
                <a16:creationId xmlns:a16="http://schemas.microsoft.com/office/drawing/2014/main" id="{900B7B42-A07C-4546-9CE3-290A9A96D5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F9101F-C8D5-184C-B3CA-C3796500E3EE}"/>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102968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29798-0416-D347-ADC5-36552E8DBA6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0D794DB-C3B5-3446-A0A5-0D00E4D45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8AD4DEA-D2FF-C34C-B37A-C7100950C38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977BE67-5621-3145-8FC3-478923897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5A1A342-2E29-C344-A106-0B31A2BCCA6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9A002C4-286C-F141-91E5-17B2C5BF5D07}"/>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8" name="Fußzeilenplatzhalter 7">
            <a:extLst>
              <a:ext uri="{FF2B5EF4-FFF2-40B4-BE49-F238E27FC236}">
                <a16:creationId xmlns:a16="http://schemas.microsoft.com/office/drawing/2014/main" id="{462D268E-F1F8-994E-8115-B08157A37F3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118EFFD-8D9D-9047-81E8-436F154212FB}"/>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149200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76E3-FBBA-824F-BBC0-EEB0DB8787C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E34588A-0AC8-A643-8686-8B4BD7EADB2B}"/>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4" name="Fußzeilenplatzhalter 3">
            <a:extLst>
              <a:ext uri="{FF2B5EF4-FFF2-40B4-BE49-F238E27FC236}">
                <a16:creationId xmlns:a16="http://schemas.microsoft.com/office/drawing/2014/main" id="{0774AA11-5AAE-8B44-A030-941D927765B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646ABE-2ECD-1C40-BA96-F5673A95B8E4}"/>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9093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86F900-813D-B14C-A566-A29272B92861}"/>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3" name="Fußzeilenplatzhalter 2">
            <a:extLst>
              <a:ext uri="{FF2B5EF4-FFF2-40B4-BE49-F238E27FC236}">
                <a16:creationId xmlns:a16="http://schemas.microsoft.com/office/drawing/2014/main" id="{8C87DD16-0C4C-8749-9F4D-4D6940AB60C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D28F4B8-A6FD-2146-9FCE-2D4FC8224E6F}"/>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136805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1C35D-E29E-224B-811E-8E1F339E1F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2E7DADE-A157-944B-B60F-EB39BF836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2B8D1D0-B0B2-1B49-9115-506F401EB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B9CB418-A1A5-F14C-818F-F17F7501BEC4}"/>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6" name="Fußzeilenplatzhalter 5">
            <a:extLst>
              <a:ext uri="{FF2B5EF4-FFF2-40B4-BE49-F238E27FC236}">
                <a16:creationId xmlns:a16="http://schemas.microsoft.com/office/drawing/2014/main" id="{B0BE3039-DA26-B54B-AAA7-39C74D6B5CF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7F5AD6-9D0C-0B43-9F55-9DA438CB17E8}"/>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324448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35B7F-1B97-854E-B486-DA632C3F13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EF44077-F5C5-5E47-AC05-A27313764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CF60BAD-D6F3-FD44-B380-08EB40190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F045C9A-FBE7-AA47-B4DD-11162625C63D}"/>
              </a:ext>
            </a:extLst>
          </p:cNvPr>
          <p:cNvSpPr>
            <a:spLocks noGrp="1"/>
          </p:cNvSpPr>
          <p:nvPr>
            <p:ph type="dt" sz="half" idx="10"/>
          </p:nvPr>
        </p:nvSpPr>
        <p:spPr/>
        <p:txBody>
          <a:bodyPr/>
          <a:lstStyle/>
          <a:p>
            <a:fld id="{4BC93DFB-81C5-D243-BB44-7FBF7DB9954C}" type="datetimeFigureOut">
              <a:rPr lang="de-DE" smtClean="0"/>
              <a:t>24.03.20</a:t>
            </a:fld>
            <a:endParaRPr lang="de-DE"/>
          </a:p>
        </p:txBody>
      </p:sp>
      <p:sp>
        <p:nvSpPr>
          <p:cNvPr id="6" name="Fußzeilenplatzhalter 5">
            <a:extLst>
              <a:ext uri="{FF2B5EF4-FFF2-40B4-BE49-F238E27FC236}">
                <a16:creationId xmlns:a16="http://schemas.microsoft.com/office/drawing/2014/main" id="{A3E2921E-E4F5-9F4C-BC5A-50B3120BA58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1519457-8184-1346-B313-D2D1B2C4D252}"/>
              </a:ext>
            </a:extLst>
          </p:cNvPr>
          <p:cNvSpPr>
            <a:spLocks noGrp="1"/>
          </p:cNvSpPr>
          <p:nvPr>
            <p:ph type="sldNum" sz="quarter" idx="12"/>
          </p:nvPr>
        </p:nvSpPr>
        <p:spPr/>
        <p:txBody>
          <a:bodyPr/>
          <a:lstStyle/>
          <a:p>
            <a:fld id="{89218F2C-ADFA-6E4A-ADCD-7BB221E764BD}" type="slidenum">
              <a:rPr lang="de-DE" smtClean="0"/>
              <a:t>‹Nr.›</a:t>
            </a:fld>
            <a:endParaRPr lang="de-DE"/>
          </a:p>
        </p:txBody>
      </p:sp>
    </p:spTree>
    <p:extLst>
      <p:ext uri="{BB962C8B-B14F-4D97-AF65-F5344CB8AC3E}">
        <p14:creationId xmlns:p14="http://schemas.microsoft.com/office/powerpoint/2010/main" val="284654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99C75FD-6707-1149-828A-939424723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399A753-34D1-714A-8B0C-213FF3F2C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5673C2-EB00-5840-BD6C-ED3ABF186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93DFB-81C5-D243-BB44-7FBF7DB9954C}" type="datetimeFigureOut">
              <a:rPr lang="de-DE" smtClean="0"/>
              <a:t>24.03.20</a:t>
            </a:fld>
            <a:endParaRPr lang="de-DE"/>
          </a:p>
        </p:txBody>
      </p:sp>
      <p:sp>
        <p:nvSpPr>
          <p:cNvPr id="5" name="Fußzeilenplatzhalter 4">
            <a:extLst>
              <a:ext uri="{FF2B5EF4-FFF2-40B4-BE49-F238E27FC236}">
                <a16:creationId xmlns:a16="http://schemas.microsoft.com/office/drawing/2014/main" id="{415E0C99-B7B6-E948-AFCF-199A51C20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3E4B9A9-E0C2-4C42-9887-8C94010AE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18F2C-ADFA-6E4A-ADCD-7BB221E764BD}" type="slidenum">
              <a:rPr lang="de-DE" smtClean="0"/>
              <a:t>‹Nr.›</a:t>
            </a:fld>
            <a:endParaRPr lang="de-DE"/>
          </a:p>
        </p:txBody>
      </p:sp>
    </p:spTree>
    <p:extLst>
      <p:ext uri="{BB962C8B-B14F-4D97-AF65-F5344CB8AC3E}">
        <p14:creationId xmlns:p14="http://schemas.microsoft.com/office/powerpoint/2010/main" val="89456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hportal-hochbegabung.de" TargetMode="External"/><Relationship Id="rId2" Type="http://schemas.openxmlformats.org/officeDocument/2006/relationships/hyperlink" Target="http://www.begabungslotse.de" TargetMode="External"/><Relationship Id="rId1" Type="http://schemas.openxmlformats.org/officeDocument/2006/relationships/slideLayout" Target="../slideLayouts/slideLayout2.xml"/><Relationship Id="rId5" Type="http://schemas.openxmlformats.org/officeDocument/2006/relationships/hyperlink" Target="https://bildung-rp.de/unterricht/foerderung/begabtenfoerderung.html" TargetMode="External"/><Relationship Id="rId4" Type="http://schemas.openxmlformats.org/officeDocument/2006/relationships/hyperlink" Target="http://www.arbeiterkind.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karg-stiftung.de" TargetMode="External"/><Relationship Id="rId2" Type="http://schemas.openxmlformats.org/officeDocument/2006/relationships/hyperlink" Target="http://www.bildung-und-Begabung.de" TargetMode="External"/><Relationship Id="rId1" Type="http://schemas.openxmlformats.org/officeDocument/2006/relationships/slideLayout" Target="../slideLayouts/slideLayout2.xml"/><Relationship Id="rId5" Type="http://schemas.openxmlformats.org/officeDocument/2006/relationships/hyperlink" Target="http://www.dghk.de" TargetMode="External"/><Relationship Id="rId4" Type="http://schemas.openxmlformats.org/officeDocument/2006/relationships/hyperlink" Target="http://www.bmbf.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mbf.d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71848F-4B97-45B4-9745-AD90F41198F4}"/>
              </a:ext>
            </a:extLst>
          </p:cNvPr>
          <p:cNvSpPr>
            <a:spLocks noGrp="1" noChangeArrowheads="1"/>
          </p:cNvSpPr>
          <p:nvPr>
            <p:ph type="ctrTitle"/>
          </p:nvPr>
        </p:nvSpPr>
        <p:spPr>
          <a:xfrm>
            <a:off x="896926" y="2057032"/>
            <a:ext cx="10712991" cy="2659431"/>
          </a:xfrm>
        </p:spPr>
        <p:txBody>
          <a:bodyPr>
            <a:normAutofit/>
          </a:bodyPr>
          <a:lstStyle/>
          <a:p>
            <a:pPr eaLnBrk="1" hangingPunct="1"/>
            <a:r>
              <a:rPr lang="de-DE" altLang="de-DE" sz="4400" dirty="0"/>
              <a:t>Begabte Schülerinnen und Schüler fördern</a:t>
            </a:r>
            <a:br>
              <a:rPr lang="de-DE" altLang="de-DE" sz="4000" dirty="0"/>
            </a:br>
            <a:br>
              <a:rPr lang="de-DE" altLang="de-DE" sz="4000" dirty="0"/>
            </a:br>
            <a:endParaRPr lang="de-DE" altLang="de-DE" sz="4000" dirty="0"/>
          </a:p>
        </p:txBody>
      </p:sp>
      <p:sp>
        <p:nvSpPr>
          <p:cNvPr id="7171" name="Rectangle 3">
            <a:extLst>
              <a:ext uri="{FF2B5EF4-FFF2-40B4-BE49-F238E27FC236}">
                <a16:creationId xmlns:a16="http://schemas.microsoft.com/office/drawing/2014/main" id="{CB96BADA-DF43-4715-ABF5-FDE8119A9CB8}"/>
              </a:ext>
            </a:extLst>
          </p:cNvPr>
          <p:cNvSpPr>
            <a:spLocks noGrp="1" noChangeArrowheads="1"/>
          </p:cNvSpPr>
          <p:nvPr>
            <p:ph type="subTitle" idx="1"/>
          </p:nvPr>
        </p:nvSpPr>
        <p:spPr>
          <a:xfrm>
            <a:off x="2855914" y="5013326"/>
            <a:ext cx="6296025" cy="766763"/>
          </a:xfrm>
        </p:spPr>
        <p:txBody>
          <a:bodyPr/>
          <a:lstStyle/>
          <a:p>
            <a:pPr eaLnBrk="1" hangingPunct="1"/>
            <a:r>
              <a:rPr lang="de-DE" altLang="de-DE" dirty="0"/>
              <a:t>    30.03.2020</a:t>
            </a:r>
          </a:p>
        </p:txBody>
      </p:sp>
      <p:grpSp>
        <p:nvGrpSpPr>
          <p:cNvPr id="7172" name="Group 4">
            <a:extLst>
              <a:ext uri="{FF2B5EF4-FFF2-40B4-BE49-F238E27FC236}">
                <a16:creationId xmlns:a16="http://schemas.microsoft.com/office/drawing/2014/main" id="{AA2966A6-76AC-44FF-9B14-EA97DF82E797}"/>
              </a:ext>
            </a:extLst>
          </p:cNvPr>
          <p:cNvGrpSpPr>
            <a:grpSpLocks/>
          </p:cNvGrpSpPr>
          <p:nvPr/>
        </p:nvGrpSpPr>
        <p:grpSpPr bwMode="auto">
          <a:xfrm>
            <a:off x="1524000" y="166688"/>
            <a:ext cx="6184900" cy="1066800"/>
            <a:chOff x="0" y="48"/>
            <a:chExt cx="3896" cy="672"/>
          </a:xfrm>
        </p:grpSpPr>
        <p:sp>
          <p:nvSpPr>
            <p:cNvPr id="7174" name="Line 5">
              <a:extLst>
                <a:ext uri="{FF2B5EF4-FFF2-40B4-BE49-F238E27FC236}">
                  <a16:creationId xmlns:a16="http://schemas.microsoft.com/office/drawing/2014/main" id="{6CDCEC43-DAD5-472F-AE1E-DA6BF4F92C76}"/>
                </a:ext>
              </a:extLst>
            </p:cNvPr>
            <p:cNvSpPr>
              <a:spLocks noChangeShapeType="1"/>
            </p:cNvSpPr>
            <p:nvPr/>
          </p:nvSpPr>
          <p:spPr bwMode="auto">
            <a:xfrm>
              <a:off x="0" y="720"/>
              <a:ext cx="3840" cy="0"/>
            </a:xfrm>
            <a:prstGeom prst="line">
              <a:avLst/>
            </a:prstGeom>
            <a:noFill/>
            <a:ln w="2159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Text Box 6">
              <a:extLst>
                <a:ext uri="{FF2B5EF4-FFF2-40B4-BE49-F238E27FC236}">
                  <a16:creationId xmlns:a16="http://schemas.microsoft.com/office/drawing/2014/main" id="{67B3C620-33A0-4B95-A3AD-5DB69FB7319E}"/>
                </a:ext>
              </a:extLst>
            </p:cNvPr>
            <p:cNvSpPr txBox="1">
              <a:spLocks noChangeArrowheads="1"/>
            </p:cNvSpPr>
            <p:nvPr/>
          </p:nvSpPr>
          <p:spPr bwMode="auto">
            <a:xfrm>
              <a:off x="624" y="230"/>
              <a:ext cx="32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000">
                  <a:latin typeface="Times New Roman" panose="02020603050405020304" pitchFamily="18" charset="0"/>
                </a:rPr>
                <a:t>Studienseminar Koblenz</a:t>
              </a:r>
            </a:p>
          </p:txBody>
        </p:sp>
        <p:pic>
          <p:nvPicPr>
            <p:cNvPr id="7176" name="Picture 7" descr="wappen[1]">
              <a:extLst>
                <a:ext uri="{FF2B5EF4-FFF2-40B4-BE49-F238E27FC236}">
                  <a16:creationId xmlns:a16="http://schemas.microsoft.com/office/drawing/2014/main" id="{2F6DF990-4AB3-4773-ACB9-3670D7EC8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
              <a:ext cx="442"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feld 1">
            <a:extLst>
              <a:ext uri="{FF2B5EF4-FFF2-40B4-BE49-F238E27FC236}">
                <a16:creationId xmlns:a16="http://schemas.microsoft.com/office/drawing/2014/main" id="{0C0F4094-A962-4310-A749-FAF14652B681}"/>
              </a:ext>
            </a:extLst>
          </p:cNvPr>
          <p:cNvSpPr txBox="1">
            <a:spLocks noChangeArrowheads="1"/>
          </p:cNvSpPr>
          <p:nvPr/>
        </p:nvSpPr>
        <p:spPr bwMode="auto">
          <a:xfrm>
            <a:off x="1919288" y="1557338"/>
            <a:ext cx="3192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600" dirty="0"/>
              <a:t>Berufspraktisches Seminar</a:t>
            </a:r>
          </a:p>
          <a:p>
            <a:pPr eaLnBrk="1" hangingPunct="1">
              <a:spcBef>
                <a:spcPct val="0"/>
              </a:spcBef>
              <a:buFontTx/>
              <a:buNone/>
            </a:pPr>
            <a:r>
              <a:rPr lang="de-DE" altLang="de-DE" sz="1600" dirty="0"/>
              <a:t>Wahlmodul</a:t>
            </a:r>
          </a:p>
        </p:txBody>
      </p:sp>
    </p:spTree>
    <p:extLst>
      <p:ext uri="{BB962C8B-B14F-4D97-AF65-F5344CB8AC3E}">
        <p14:creationId xmlns:p14="http://schemas.microsoft.com/office/powerpoint/2010/main" val="208120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F84C8-77FE-C546-B129-316356A34192}"/>
              </a:ext>
            </a:extLst>
          </p:cNvPr>
          <p:cNvSpPr>
            <a:spLocks noGrp="1"/>
          </p:cNvSpPr>
          <p:nvPr>
            <p:ph type="title"/>
          </p:nvPr>
        </p:nvSpPr>
        <p:spPr/>
        <p:txBody>
          <a:bodyPr/>
          <a:lstStyle/>
          <a:p>
            <a:r>
              <a:rPr lang="de-DE" dirty="0">
                <a:solidFill>
                  <a:srgbClr val="C00000"/>
                </a:solidFill>
              </a:rPr>
              <a:t>…brauchen hoch begabte Kinder hoch begabt Lehrerinnen und Lehrer?</a:t>
            </a:r>
          </a:p>
        </p:txBody>
      </p:sp>
      <p:sp>
        <p:nvSpPr>
          <p:cNvPr id="3" name="Inhaltsplatzhalter 2">
            <a:extLst>
              <a:ext uri="{FF2B5EF4-FFF2-40B4-BE49-F238E27FC236}">
                <a16:creationId xmlns:a16="http://schemas.microsoft.com/office/drawing/2014/main" id="{9D80827E-E9D0-8C42-A314-677F9E2D970D}"/>
              </a:ext>
            </a:extLst>
          </p:cNvPr>
          <p:cNvSpPr>
            <a:spLocks noGrp="1"/>
          </p:cNvSpPr>
          <p:nvPr>
            <p:ph idx="1"/>
          </p:nvPr>
        </p:nvSpPr>
        <p:spPr/>
        <p:txBody>
          <a:bodyPr/>
          <a:lstStyle/>
          <a:p>
            <a:r>
              <a:rPr lang="de-DE" dirty="0">
                <a:latin typeface="+mj-lt"/>
              </a:rPr>
              <a:t>Die Erfahrung zeigt, dass eine gefestigte Lehrer-Persönlichkeit für die die Arbeit mit Hochbegabten von Vorteil ist: </a:t>
            </a:r>
          </a:p>
          <a:p>
            <a:r>
              <a:rPr lang="de-DE" dirty="0">
                <a:latin typeface="+mj-lt"/>
              </a:rPr>
              <a:t>Die SuS schätzen Lehrerinnen und Lehrer, die nicht fürchten, an Ansehen zu verlieren, wenn sie einen Irrtum oder Fehler zugeben, die für klare Regeln und Fairness im Unterricht sorgen, die ihr Fach mögen und an sich selbst hohe Anforderungen stellen. </a:t>
            </a:r>
          </a:p>
        </p:txBody>
      </p:sp>
      <p:pic>
        <p:nvPicPr>
          <p:cNvPr id="9" name="Grafik 8">
            <a:extLst>
              <a:ext uri="{FF2B5EF4-FFF2-40B4-BE49-F238E27FC236}">
                <a16:creationId xmlns:a16="http://schemas.microsoft.com/office/drawing/2014/main" id="{D56AEC90-03AF-5D43-A52C-8D5839A2A2B6}"/>
              </a:ext>
            </a:extLst>
          </p:cNvPr>
          <p:cNvPicPr>
            <a:picLocks noChangeAspect="1"/>
          </p:cNvPicPr>
          <p:nvPr/>
        </p:nvPicPr>
        <p:blipFill>
          <a:blip r:embed="rId2"/>
          <a:stretch>
            <a:fillRect/>
          </a:stretch>
        </p:blipFill>
        <p:spPr>
          <a:xfrm>
            <a:off x="9154729" y="4886580"/>
            <a:ext cx="1765300" cy="1143000"/>
          </a:xfrm>
          <a:prstGeom prst="rect">
            <a:avLst/>
          </a:prstGeom>
        </p:spPr>
      </p:pic>
    </p:spTree>
    <p:extLst>
      <p:ext uri="{BB962C8B-B14F-4D97-AF65-F5344CB8AC3E}">
        <p14:creationId xmlns:p14="http://schemas.microsoft.com/office/powerpoint/2010/main" val="74431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05EA0C34-62E8-8846-94A3-350FF2CAAD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9" t="8877" r="11346" b="41485"/>
          <a:stretch/>
        </p:blipFill>
        <p:spPr>
          <a:xfrm>
            <a:off x="1286424" y="882384"/>
            <a:ext cx="10256391" cy="4927866"/>
          </a:xfrm>
        </p:spPr>
      </p:pic>
      <p:sp>
        <p:nvSpPr>
          <p:cNvPr id="8" name="Textfeld 7">
            <a:extLst>
              <a:ext uri="{FF2B5EF4-FFF2-40B4-BE49-F238E27FC236}">
                <a16:creationId xmlns:a16="http://schemas.microsoft.com/office/drawing/2014/main" id="{32C29FD1-D235-3846-AF6E-255970469EF7}"/>
              </a:ext>
            </a:extLst>
          </p:cNvPr>
          <p:cNvSpPr txBox="1"/>
          <p:nvPr/>
        </p:nvSpPr>
        <p:spPr>
          <a:xfrm>
            <a:off x="5181600" y="2514600"/>
            <a:ext cx="1828800" cy="1828800"/>
          </a:xfrm>
          <a:prstGeom prst="rect">
            <a:avLst/>
          </a:prstGeom>
          <a:noFill/>
        </p:spPr>
        <p:txBody>
          <a:bodyPr wrap="square" rtlCol="0">
            <a:spAutoFit/>
          </a:bodyPr>
          <a:lstStyle/>
          <a:p>
            <a:pPr algn="l"/>
            <a:endParaRPr lang="de-DE" dirty="0"/>
          </a:p>
        </p:txBody>
      </p:sp>
      <p:sp>
        <p:nvSpPr>
          <p:cNvPr id="9" name="Textfeld 8">
            <a:extLst>
              <a:ext uri="{FF2B5EF4-FFF2-40B4-BE49-F238E27FC236}">
                <a16:creationId xmlns:a16="http://schemas.microsoft.com/office/drawing/2014/main" id="{C05B94F4-7645-3442-BD5C-7C4C23F81F9F}"/>
              </a:ext>
            </a:extLst>
          </p:cNvPr>
          <p:cNvSpPr txBox="1"/>
          <p:nvPr/>
        </p:nvSpPr>
        <p:spPr>
          <a:xfrm>
            <a:off x="5181600" y="2514600"/>
            <a:ext cx="1828800" cy="1828800"/>
          </a:xfrm>
          <a:prstGeom prst="rect">
            <a:avLst/>
          </a:prstGeom>
          <a:noFill/>
        </p:spPr>
        <p:txBody>
          <a:bodyPr wrap="square" rtlCol="0">
            <a:spAutoFit/>
          </a:bodyPr>
          <a:lstStyle/>
          <a:p>
            <a:pPr algn="l"/>
            <a:endParaRPr lang="de-DE" dirty="0"/>
          </a:p>
        </p:txBody>
      </p:sp>
      <p:sp>
        <p:nvSpPr>
          <p:cNvPr id="10" name="Textfeld 9">
            <a:extLst>
              <a:ext uri="{FF2B5EF4-FFF2-40B4-BE49-F238E27FC236}">
                <a16:creationId xmlns:a16="http://schemas.microsoft.com/office/drawing/2014/main" id="{0808D4C8-B0EB-0F4E-9104-4CFFBB284D53}"/>
              </a:ext>
            </a:extLst>
          </p:cNvPr>
          <p:cNvSpPr txBox="1"/>
          <p:nvPr/>
        </p:nvSpPr>
        <p:spPr>
          <a:xfrm>
            <a:off x="1598083" y="5652451"/>
            <a:ext cx="7789333" cy="369332"/>
          </a:xfrm>
          <a:prstGeom prst="rect">
            <a:avLst/>
          </a:prstGeom>
          <a:noFill/>
        </p:spPr>
        <p:txBody>
          <a:bodyPr wrap="square" rtlCol="0">
            <a:spAutoFit/>
          </a:bodyPr>
          <a:lstStyle/>
          <a:p>
            <a:pPr algn="l"/>
            <a:r>
              <a:rPr lang="de-DE" dirty="0"/>
              <a:t>Allgemeines Bedingungsgefüge für außergewöhnliche Leistungen (</a:t>
            </a:r>
            <a:r>
              <a:rPr lang="de-DE" dirty="0" err="1"/>
              <a:t>www.bmbf.de</a:t>
            </a:r>
            <a:r>
              <a:rPr lang="de-DE" dirty="0"/>
              <a:t>)</a:t>
            </a:r>
          </a:p>
        </p:txBody>
      </p:sp>
    </p:spTree>
    <p:extLst>
      <p:ext uri="{BB962C8B-B14F-4D97-AF65-F5344CB8AC3E}">
        <p14:creationId xmlns:p14="http://schemas.microsoft.com/office/powerpoint/2010/main" val="267952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37704-69AA-944A-B762-623CEE657E6C}"/>
              </a:ext>
            </a:extLst>
          </p:cNvPr>
          <p:cNvSpPr>
            <a:spLocks noGrp="1"/>
          </p:cNvSpPr>
          <p:nvPr>
            <p:ph type="title"/>
          </p:nvPr>
        </p:nvSpPr>
        <p:spPr>
          <a:xfrm>
            <a:off x="1007533" y="352954"/>
            <a:ext cx="10515600" cy="2309282"/>
          </a:xfrm>
        </p:spPr>
        <p:txBody>
          <a:bodyPr>
            <a:noAutofit/>
          </a:bodyPr>
          <a:lstStyle/>
          <a:p>
            <a:r>
              <a:rPr lang="de-DE" dirty="0">
                <a:solidFill>
                  <a:srgbClr val="C00000"/>
                </a:solidFill>
                <a:effectLst/>
                <a:ea typeface="Times New Roman" panose="02020603050405020304" pitchFamily="18" charset="0"/>
                <a:cs typeface="Times New Roman" panose="02020603050405020304" pitchFamily="18" charset="0"/>
              </a:rPr>
              <a:t>„Es gibt nichts Ungerechteres als die gleiche Behandlung von Ungleichen.“ </a:t>
            </a:r>
            <a:br>
              <a:rPr lang="fr-FR" dirty="0">
                <a:solidFill>
                  <a:srgbClr val="C00000"/>
                </a:solidFill>
                <a:effectLst/>
                <a:ea typeface="Times New Roman" panose="02020603050405020304" pitchFamily="18" charset="0"/>
                <a:cs typeface="Times New Roman" panose="02020603050405020304" pitchFamily="18" charset="0"/>
              </a:rPr>
            </a:br>
            <a:r>
              <a:rPr lang="de-DE" sz="3200" dirty="0">
                <a:solidFill>
                  <a:srgbClr val="C00000"/>
                </a:solidFill>
                <a:effectLst/>
                <a:ea typeface="Times New Roman" panose="02020603050405020304" pitchFamily="18" charset="0"/>
                <a:cs typeface="Times New Roman" panose="02020603050405020304" pitchFamily="18" charset="0"/>
              </a:rPr>
              <a:t>(Paul F. </a:t>
            </a:r>
            <a:r>
              <a:rPr lang="de-DE" sz="3200" dirty="0" err="1">
                <a:solidFill>
                  <a:srgbClr val="C00000"/>
                </a:solidFill>
                <a:effectLst/>
                <a:ea typeface="Times New Roman" panose="02020603050405020304" pitchFamily="18" charset="0"/>
                <a:cs typeface="Times New Roman" panose="02020603050405020304" pitchFamily="18" charset="0"/>
              </a:rPr>
              <a:t>Brandwein</a:t>
            </a:r>
            <a:r>
              <a:rPr lang="de-DE" sz="3200" dirty="0">
                <a:solidFill>
                  <a:srgbClr val="C00000"/>
                </a:solidFill>
                <a:effectLst/>
                <a:ea typeface="Times New Roman" panose="02020603050405020304" pitchFamily="18" charset="0"/>
                <a:cs typeface="Times New Roman" panose="02020603050405020304" pitchFamily="18" charset="0"/>
              </a:rPr>
              <a:t>, amerikanischer Psychologe, 1912-1994)</a:t>
            </a:r>
            <a:br>
              <a:rPr lang="de-DE" dirty="0">
                <a:effectLst/>
                <a:ea typeface="Times New Roman" panose="02020603050405020304" pitchFamily="18" charset="0"/>
                <a:cs typeface="Times New Roman" panose="02020603050405020304" pitchFamily="18" charset="0"/>
              </a:rPr>
            </a:br>
            <a:endParaRPr lang="de-DE" dirty="0">
              <a:solidFill>
                <a:srgbClr val="C00000"/>
              </a:solidFill>
            </a:endParaRPr>
          </a:p>
        </p:txBody>
      </p:sp>
      <p:sp>
        <p:nvSpPr>
          <p:cNvPr id="3" name="Inhaltsplatzhalter 2">
            <a:extLst>
              <a:ext uri="{FF2B5EF4-FFF2-40B4-BE49-F238E27FC236}">
                <a16:creationId xmlns:a16="http://schemas.microsoft.com/office/drawing/2014/main" id="{ABD800AD-9D07-FC4B-8B7A-60AC71EE4A27}"/>
              </a:ext>
            </a:extLst>
          </p:cNvPr>
          <p:cNvSpPr>
            <a:spLocks noGrp="1"/>
          </p:cNvSpPr>
          <p:nvPr>
            <p:ph idx="1"/>
          </p:nvPr>
        </p:nvSpPr>
        <p:spPr>
          <a:xfrm>
            <a:off x="838200" y="2825750"/>
            <a:ext cx="10515600" cy="3679296"/>
          </a:xfrm>
        </p:spPr>
        <p:txBody>
          <a:bodyPr>
            <a:normAutofit/>
          </a:bodyPr>
          <a:lstStyle/>
          <a:p>
            <a:r>
              <a:rPr lang="de-DE" sz="3200" dirty="0">
                <a:latin typeface="+mj-lt"/>
              </a:rPr>
              <a:t>Wichtiger als die Frage, ob ein Kind hoch begabt ist oder nicht, ist es, vorhandene Stärken und Entwicklungsfelder zu ermitteln; erst dann ist es möglich, auf die individuellen Bedürfnisse eines einzelnen Kindes einzugehen und es angemessen zu fördern. </a:t>
            </a:r>
          </a:p>
          <a:p>
            <a:r>
              <a:rPr lang="de-DE" sz="3200" dirty="0">
                <a:latin typeface="+mj-lt"/>
              </a:rPr>
              <a:t>Dieser Ansatz gilt für alle Kinder und führt insofern nicht zu einer Sonderstellung hoch begabter Kinder. </a:t>
            </a:r>
          </a:p>
        </p:txBody>
      </p:sp>
    </p:spTree>
    <p:extLst>
      <p:ext uri="{BB962C8B-B14F-4D97-AF65-F5344CB8AC3E}">
        <p14:creationId xmlns:p14="http://schemas.microsoft.com/office/powerpoint/2010/main" val="166921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72F24A-7B8F-7442-BAC4-35A651333B3C}"/>
              </a:ext>
            </a:extLst>
          </p:cNvPr>
          <p:cNvSpPr>
            <a:spLocks noGrp="1"/>
          </p:cNvSpPr>
          <p:nvPr>
            <p:ph idx="1"/>
          </p:nvPr>
        </p:nvSpPr>
        <p:spPr>
          <a:xfrm>
            <a:off x="1092199" y="2917898"/>
            <a:ext cx="10515600" cy="3760185"/>
          </a:xfrm>
        </p:spPr>
        <p:txBody>
          <a:bodyPr>
            <a:normAutofit/>
          </a:bodyPr>
          <a:lstStyle/>
          <a:p>
            <a:pPr marL="0" indent="0">
              <a:buNone/>
            </a:pPr>
            <a:r>
              <a:rPr lang="de-DE" sz="4000" dirty="0">
                <a:solidFill>
                  <a:srgbClr val="C00000"/>
                </a:solidFill>
                <a:latin typeface="+mj-lt"/>
              </a:rPr>
              <a:t>Fehler bei der Einschätzung von Hochbegabung: </a:t>
            </a:r>
          </a:p>
          <a:p>
            <a:pPr marL="0" indent="0">
              <a:buNone/>
            </a:pPr>
            <a:endParaRPr lang="de-DE" sz="3200" dirty="0">
              <a:solidFill>
                <a:srgbClr val="C00000"/>
              </a:solidFill>
              <a:latin typeface="+mj-lt"/>
            </a:endParaRPr>
          </a:p>
          <a:p>
            <a:pPr lvl="1"/>
            <a:r>
              <a:rPr lang="de-DE" sz="3200" dirty="0">
                <a:latin typeface="+mj-lt"/>
              </a:rPr>
              <a:t>Man erwartet aufgrund seiner sozialen oder kulturellen Herkunft oder des Geschlechts keine besondere Begabung.</a:t>
            </a:r>
          </a:p>
          <a:p>
            <a:pPr lvl="1"/>
            <a:endParaRPr lang="de-DE" sz="3200" dirty="0">
              <a:latin typeface="+mj-lt"/>
            </a:endParaRPr>
          </a:p>
          <a:p>
            <a:pPr lvl="1"/>
            <a:r>
              <a:rPr lang="de-DE" sz="3200" dirty="0">
                <a:latin typeface="+mj-lt"/>
              </a:rPr>
              <a:t>Man leitet aus besonders guten schulischen Leistungen eine Hochbegabung ab.</a:t>
            </a:r>
          </a:p>
        </p:txBody>
      </p:sp>
      <p:pic>
        <p:nvPicPr>
          <p:cNvPr id="6" name="Grafik 5">
            <a:extLst>
              <a:ext uri="{FF2B5EF4-FFF2-40B4-BE49-F238E27FC236}">
                <a16:creationId xmlns:a16="http://schemas.microsoft.com/office/drawing/2014/main" id="{9B745E80-15D4-6246-B3B7-DE15FB494605}"/>
              </a:ext>
            </a:extLst>
          </p:cNvPr>
          <p:cNvPicPr>
            <a:picLocks noChangeAspect="1"/>
          </p:cNvPicPr>
          <p:nvPr/>
        </p:nvPicPr>
        <p:blipFill>
          <a:blip r:embed="rId2"/>
          <a:stretch>
            <a:fillRect/>
          </a:stretch>
        </p:blipFill>
        <p:spPr>
          <a:xfrm>
            <a:off x="3873499" y="273725"/>
            <a:ext cx="2931583" cy="2644173"/>
          </a:xfrm>
          <a:prstGeom prst="rect">
            <a:avLst/>
          </a:prstGeom>
        </p:spPr>
      </p:pic>
    </p:spTree>
    <p:extLst>
      <p:ext uri="{BB962C8B-B14F-4D97-AF65-F5344CB8AC3E}">
        <p14:creationId xmlns:p14="http://schemas.microsoft.com/office/powerpoint/2010/main" val="3641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A6909-F425-CB43-BEB3-907BCA426076}"/>
              </a:ext>
            </a:extLst>
          </p:cNvPr>
          <p:cNvSpPr>
            <a:spLocks noGrp="1"/>
          </p:cNvSpPr>
          <p:nvPr>
            <p:ph type="title"/>
          </p:nvPr>
        </p:nvSpPr>
        <p:spPr/>
        <p:txBody>
          <a:bodyPr/>
          <a:lstStyle/>
          <a:p>
            <a:r>
              <a:rPr lang="de-DE" dirty="0">
                <a:solidFill>
                  <a:srgbClr val="C00000"/>
                </a:solidFill>
              </a:rPr>
              <a:t>Förderungsmöglichkeiten in der Schule: </a:t>
            </a:r>
          </a:p>
        </p:txBody>
      </p:sp>
      <p:sp>
        <p:nvSpPr>
          <p:cNvPr id="3" name="Inhaltsplatzhalter 2">
            <a:extLst>
              <a:ext uri="{FF2B5EF4-FFF2-40B4-BE49-F238E27FC236}">
                <a16:creationId xmlns:a16="http://schemas.microsoft.com/office/drawing/2014/main" id="{26CDBDE1-B7AD-A247-B344-594773D53684}"/>
              </a:ext>
            </a:extLst>
          </p:cNvPr>
          <p:cNvSpPr>
            <a:spLocks noGrp="1"/>
          </p:cNvSpPr>
          <p:nvPr>
            <p:ph idx="1"/>
          </p:nvPr>
        </p:nvSpPr>
        <p:spPr/>
        <p:txBody>
          <a:bodyPr/>
          <a:lstStyle/>
          <a:p>
            <a:r>
              <a:rPr lang="de-DE" dirty="0">
                <a:latin typeface="+mj-lt"/>
              </a:rPr>
              <a:t>Die Aufgabe der Schule ist nicht nur die Wissensvermittlung, sonder auch Fähigkeiten, Motivation, Interessen und das Sozialverhalten der Schülerinnen und Schüler zu fördern. </a:t>
            </a:r>
          </a:p>
          <a:p>
            <a:r>
              <a:rPr lang="de-DE" dirty="0">
                <a:latin typeface="+mj-lt"/>
              </a:rPr>
              <a:t>Innere Differenzierung – geschlossen oder offen</a:t>
            </a:r>
          </a:p>
          <a:p>
            <a:r>
              <a:rPr lang="de-DE" dirty="0" err="1">
                <a:latin typeface="+mj-lt"/>
              </a:rPr>
              <a:t>Enrichment</a:t>
            </a:r>
            <a:endParaRPr lang="de-DE" dirty="0">
              <a:latin typeface="+mj-lt"/>
            </a:endParaRPr>
          </a:p>
          <a:p>
            <a:r>
              <a:rPr lang="de-DE" dirty="0">
                <a:latin typeface="+mj-lt"/>
              </a:rPr>
              <a:t>Akzeleration</a:t>
            </a:r>
          </a:p>
          <a:p>
            <a:r>
              <a:rPr lang="de-DE" dirty="0">
                <a:latin typeface="+mj-lt"/>
              </a:rPr>
              <a:t>Externe Angebote</a:t>
            </a:r>
          </a:p>
          <a:p>
            <a:endParaRPr lang="de-DE" dirty="0">
              <a:latin typeface="+mj-lt"/>
            </a:endParaRPr>
          </a:p>
          <a:p>
            <a:r>
              <a:rPr lang="de-DE" i="1" dirty="0">
                <a:latin typeface="+mj-lt"/>
              </a:rPr>
              <a:t>Alles auch in Kombination…</a:t>
            </a:r>
          </a:p>
        </p:txBody>
      </p:sp>
      <p:pic>
        <p:nvPicPr>
          <p:cNvPr id="6" name="Grafik 5">
            <a:extLst>
              <a:ext uri="{FF2B5EF4-FFF2-40B4-BE49-F238E27FC236}">
                <a16:creationId xmlns:a16="http://schemas.microsoft.com/office/drawing/2014/main" id="{F75FCE17-F331-8A49-8BFE-5890B58C736A}"/>
              </a:ext>
            </a:extLst>
          </p:cNvPr>
          <p:cNvPicPr>
            <a:picLocks noChangeAspect="1"/>
          </p:cNvPicPr>
          <p:nvPr/>
        </p:nvPicPr>
        <p:blipFill>
          <a:blip r:embed="rId2"/>
          <a:stretch>
            <a:fillRect/>
          </a:stretch>
        </p:blipFill>
        <p:spPr>
          <a:xfrm>
            <a:off x="8434916" y="3199548"/>
            <a:ext cx="3325357" cy="2102701"/>
          </a:xfrm>
          <a:prstGeom prst="rect">
            <a:avLst/>
          </a:prstGeom>
        </p:spPr>
      </p:pic>
    </p:spTree>
    <p:extLst>
      <p:ext uri="{BB962C8B-B14F-4D97-AF65-F5344CB8AC3E}">
        <p14:creationId xmlns:p14="http://schemas.microsoft.com/office/powerpoint/2010/main" val="301324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3D9DF1EC-2768-1540-97BE-C317D10641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8" t="19580" r="13170" b="7212"/>
          <a:stretch/>
        </p:blipFill>
        <p:spPr>
          <a:xfrm>
            <a:off x="1910288" y="81191"/>
            <a:ext cx="8720667" cy="5859200"/>
          </a:xfrm>
        </p:spPr>
      </p:pic>
      <p:sp>
        <p:nvSpPr>
          <p:cNvPr id="6" name="Textfeld 5">
            <a:extLst>
              <a:ext uri="{FF2B5EF4-FFF2-40B4-BE49-F238E27FC236}">
                <a16:creationId xmlns:a16="http://schemas.microsoft.com/office/drawing/2014/main" id="{F2EB12D5-A2A4-D447-8DEB-7FF98D8D8DA5}"/>
              </a:ext>
            </a:extLst>
          </p:cNvPr>
          <p:cNvSpPr txBox="1"/>
          <p:nvPr/>
        </p:nvSpPr>
        <p:spPr>
          <a:xfrm>
            <a:off x="2741080" y="5940391"/>
            <a:ext cx="7059085" cy="338554"/>
          </a:xfrm>
          <a:prstGeom prst="rect">
            <a:avLst/>
          </a:prstGeom>
          <a:noFill/>
        </p:spPr>
        <p:txBody>
          <a:bodyPr wrap="square" rtlCol="0">
            <a:spAutoFit/>
          </a:bodyPr>
          <a:lstStyle/>
          <a:p>
            <a:pPr algn="l"/>
            <a:r>
              <a:rPr lang="de-DE" sz="1600" dirty="0"/>
              <a:t>Fördermaßnahmen für hoch begabte Schülerinnen und Schüler (</a:t>
            </a:r>
            <a:r>
              <a:rPr lang="de-DE" sz="1600" dirty="0" err="1"/>
              <a:t>www.bmbf.de</a:t>
            </a:r>
            <a:r>
              <a:rPr lang="de-DE" sz="1600" dirty="0"/>
              <a:t>)</a:t>
            </a:r>
          </a:p>
        </p:txBody>
      </p:sp>
      <p:sp>
        <p:nvSpPr>
          <p:cNvPr id="7" name="Rechteck: abgerundete Ecken 6">
            <a:extLst>
              <a:ext uri="{FF2B5EF4-FFF2-40B4-BE49-F238E27FC236}">
                <a16:creationId xmlns:a16="http://schemas.microsoft.com/office/drawing/2014/main" id="{87B36B35-04DA-2C4C-9443-F356B8E6322B}"/>
              </a:ext>
            </a:extLst>
          </p:cNvPr>
          <p:cNvSpPr/>
          <p:nvPr/>
        </p:nvSpPr>
        <p:spPr>
          <a:xfrm>
            <a:off x="2271183" y="175682"/>
            <a:ext cx="1828800" cy="54123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106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83FF4-8965-F241-932F-FBDC45C4F4F5}"/>
              </a:ext>
            </a:extLst>
          </p:cNvPr>
          <p:cNvSpPr>
            <a:spLocks noGrp="1"/>
          </p:cNvSpPr>
          <p:nvPr>
            <p:ph type="title"/>
          </p:nvPr>
        </p:nvSpPr>
        <p:spPr/>
        <p:txBody>
          <a:bodyPr/>
          <a:lstStyle/>
          <a:p>
            <a:r>
              <a:rPr lang="de-DE" dirty="0">
                <a:solidFill>
                  <a:srgbClr val="C00000"/>
                </a:solidFill>
              </a:rPr>
              <a:t>Innere Differenzierung: </a:t>
            </a:r>
          </a:p>
        </p:txBody>
      </p:sp>
      <p:sp>
        <p:nvSpPr>
          <p:cNvPr id="3" name="Inhaltsplatzhalter 2">
            <a:extLst>
              <a:ext uri="{FF2B5EF4-FFF2-40B4-BE49-F238E27FC236}">
                <a16:creationId xmlns:a16="http://schemas.microsoft.com/office/drawing/2014/main" id="{1A2C4FCE-60AB-4145-A220-389B4ACE3F4A}"/>
              </a:ext>
            </a:extLst>
          </p:cNvPr>
          <p:cNvSpPr>
            <a:spLocks noGrp="1"/>
          </p:cNvSpPr>
          <p:nvPr>
            <p:ph idx="1"/>
          </p:nvPr>
        </p:nvSpPr>
        <p:spPr>
          <a:xfrm>
            <a:off x="838200" y="1545166"/>
            <a:ext cx="10515600" cy="5058833"/>
          </a:xfrm>
        </p:spPr>
        <p:txBody>
          <a:bodyPr>
            <a:noAutofit/>
          </a:bodyPr>
          <a:lstStyle/>
          <a:p>
            <a:pPr marL="0" indent="0">
              <a:buNone/>
            </a:pPr>
            <a:r>
              <a:rPr lang="de-DE" dirty="0">
                <a:latin typeface="+mj-lt"/>
              </a:rPr>
              <a:t>Generelle Heterogenität der Lerngruppen</a:t>
            </a:r>
          </a:p>
          <a:p>
            <a:pPr marL="0" indent="0">
              <a:buNone/>
            </a:pPr>
            <a:r>
              <a:rPr lang="de-DE" dirty="0">
                <a:latin typeface="+mj-lt"/>
              </a:rPr>
              <a:t>Grundgedanke: das Anforderungsniveau einer Aufgabe optimal an die Lernvoraussetzungen der SuS anpassen. </a:t>
            </a:r>
          </a:p>
          <a:p>
            <a:pPr marL="0" indent="0">
              <a:buNone/>
            </a:pPr>
            <a:r>
              <a:rPr lang="de-DE" dirty="0">
                <a:latin typeface="+mj-lt"/>
              </a:rPr>
              <a:t>Formen: </a:t>
            </a:r>
          </a:p>
          <a:p>
            <a:r>
              <a:rPr lang="de-DE" dirty="0">
                <a:latin typeface="+mj-lt"/>
              </a:rPr>
              <a:t>Selbständiges Lernen aufbauen</a:t>
            </a:r>
          </a:p>
          <a:p>
            <a:r>
              <a:rPr lang="de-DE" dirty="0">
                <a:latin typeface="+mj-lt"/>
              </a:rPr>
              <a:t>Offene Unterrichtsformen: Wochenplan-Arbeit, freie Arbeit, Projektarbeit, aktiv entdeckendes Lernen, Lerntagebücher oder Portfolios</a:t>
            </a:r>
          </a:p>
          <a:p>
            <a:r>
              <a:rPr lang="de-DE" dirty="0">
                <a:latin typeface="+mj-lt"/>
              </a:rPr>
              <a:t>Kooperatives Lernen als Dreischritt: individuelles Nachdenken – Austauschen – Präsentieren </a:t>
            </a:r>
            <a:endParaRPr lang="fr-FR" dirty="0">
              <a:latin typeface="+mj-lt"/>
            </a:endParaRPr>
          </a:p>
          <a:p>
            <a:pPr lvl="1">
              <a:buFont typeface="Wingdings" pitchFamily="2" charset="2"/>
              <a:buChar char="v"/>
            </a:pPr>
            <a:r>
              <a:rPr lang="de-DE" sz="2800" dirty="0">
                <a:latin typeface="+mj-lt"/>
              </a:rPr>
              <a:t>Think-Pair-Share, Gruppenpuzzle, </a:t>
            </a:r>
            <a:r>
              <a:rPr lang="de-DE" sz="2800" dirty="0" err="1">
                <a:latin typeface="+mj-lt"/>
              </a:rPr>
              <a:t>Lerntempoduett</a:t>
            </a:r>
            <a:r>
              <a:rPr lang="de-DE" sz="2800" dirty="0">
                <a:latin typeface="+mj-lt"/>
              </a:rPr>
              <a:t>, </a:t>
            </a:r>
            <a:r>
              <a:rPr lang="de-DE" sz="2800" dirty="0" err="1">
                <a:latin typeface="+mj-lt"/>
              </a:rPr>
              <a:t>Placemat</a:t>
            </a:r>
            <a:r>
              <a:rPr lang="de-DE" sz="2800" dirty="0">
                <a:latin typeface="+mj-lt"/>
              </a:rPr>
              <a:t> </a:t>
            </a:r>
          </a:p>
        </p:txBody>
      </p:sp>
    </p:spTree>
    <p:extLst>
      <p:ext uri="{BB962C8B-B14F-4D97-AF65-F5344CB8AC3E}">
        <p14:creationId xmlns:p14="http://schemas.microsoft.com/office/powerpoint/2010/main" val="174854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07AA8-2029-9E49-ADF0-0E1118FB5E5B}"/>
              </a:ext>
            </a:extLst>
          </p:cNvPr>
          <p:cNvSpPr>
            <a:spLocks noGrp="1"/>
          </p:cNvSpPr>
          <p:nvPr>
            <p:ph type="title"/>
          </p:nvPr>
        </p:nvSpPr>
        <p:spPr/>
        <p:txBody>
          <a:bodyPr/>
          <a:lstStyle/>
          <a:p>
            <a:r>
              <a:rPr lang="de-DE" dirty="0">
                <a:solidFill>
                  <a:srgbClr val="C00000"/>
                </a:solidFill>
              </a:rPr>
              <a:t>Jetzt sind Sie dran: </a:t>
            </a:r>
          </a:p>
        </p:txBody>
      </p:sp>
      <p:sp>
        <p:nvSpPr>
          <p:cNvPr id="3" name="Inhaltsplatzhalter 2">
            <a:extLst>
              <a:ext uri="{FF2B5EF4-FFF2-40B4-BE49-F238E27FC236}">
                <a16:creationId xmlns:a16="http://schemas.microsoft.com/office/drawing/2014/main" id="{02D557C3-42E8-4746-A8DF-3EE078C7B122}"/>
              </a:ext>
            </a:extLst>
          </p:cNvPr>
          <p:cNvSpPr>
            <a:spLocks noGrp="1"/>
          </p:cNvSpPr>
          <p:nvPr>
            <p:ph idx="1"/>
          </p:nvPr>
        </p:nvSpPr>
        <p:spPr>
          <a:xfrm>
            <a:off x="838200" y="1439333"/>
            <a:ext cx="10515600" cy="4836584"/>
          </a:xfrm>
        </p:spPr>
        <p:txBody>
          <a:bodyPr>
            <a:normAutofit fontScale="92500" lnSpcReduction="10000"/>
          </a:bodyPr>
          <a:lstStyle/>
          <a:p>
            <a:pPr marL="0" indent="0">
              <a:buNone/>
            </a:pPr>
            <a:r>
              <a:rPr lang="de-DE" sz="3200" dirty="0">
                <a:effectLst/>
                <a:latin typeface="+mj-lt"/>
                <a:ea typeface="Times New Roman" panose="02020603050405020304" pitchFamily="18" charset="0"/>
                <a:cs typeface="Times New Roman" panose="02020603050405020304" pitchFamily="18" charset="0"/>
              </a:rPr>
              <a:t>In Ihrer Lerngruppe fällt eine Schülerin oder Schüler durch ein ungewöhnliches Leistungsvermögen auf. </a:t>
            </a:r>
          </a:p>
          <a:p>
            <a:pPr marL="514350" lvl="0" indent="-514350">
              <a:buFont typeface="+mj-lt"/>
              <a:buAutoNum type="arabicPeriod"/>
            </a:pPr>
            <a:endParaRPr lang="de-DE" sz="3200" dirty="0">
              <a:effectLst/>
              <a:latin typeface="+mj-lt"/>
              <a:ea typeface="Times New Roman" panose="02020603050405020304" pitchFamily="18" charset="0"/>
            </a:endParaRPr>
          </a:p>
          <a:p>
            <a:pPr marL="514350" lvl="0" indent="-514350">
              <a:buFont typeface="+mj-lt"/>
              <a:buAutoNum type="arabicPeriod"/>
            </a:pPr>
            <a:r>
              <a:rPr lang="de-DE" sz="3200" dirty="0">
                <a:latin typeface="+mj-lt"/>
                <a:ea typeface="Times New Roman" panose="02020603050405020304" pitchFamily="18" charset="0"/>
              </a:rPr>
              <a:t>Diskutieren Sie die vorbereiteten Maßnahmen zur Förderung. </a:t>
            </a:r>
            <a:endParaRPr lang="de-DE" sz="3200" dirty="0">
              <a:effectLst/>
              <a:latin typeface="+mj-lt"/>
              <a:ea typeface="Times New Roman" panose="02020603050405020304" pitchFamily="18" charset="0"/>
            </a:endParaRPr>
          </a:p>
          <a:p>
            <a:pPr marL="514350" lvl="0" indent="-514350">
              <a:buFont typeface="+mj-lt"/>
              <a:buAutoNum type="arabicPeriod"/>
            </a:pPr>
            <a:r>
              <a:rPr lang="de-DE" sz="3200" dirty="0">
                <a:effectLst/>
                <a:latin typeface="+mj-lt"/>
                <a:ea typeface="Times New Roman" panose="02020603050405020304" pitchFamily="18" charset="0"/>
              </a:rPr>
              <a:t>Überarbeiten Sie die ausgewählte Unterrichtsreihe, um den Schüler angemessen zu fördern und auch der Heterogenität Ihrer Lerngruppe gerecht zu werden.</a:t>
            </a:r>
            <a:endParaRPr lang="de-DE" sz="3200" dirty="0">
              <a:effectLst/>
              <a:latin typeface="+mj-lt"/>
            </a:endParaRPr>
          </a:p>
          <a:p>
            <a:pPr marL="0" indent="0">
              <a:buNone/>
            </a:pPr>
            <a:r>
              <a:rPr lang="de-DE" sz="3200" i="1" dirty="0">
                <a:latin typeface="+mj-lt"/>
              </a:rPr>
              <a:t>Sie haben 20 Minuten Zeit</a:t>
            </a:r>
            <a:r>
              <a:rPr lang="de-DE" sz="3200" i="1">
                <a:latin typeface="+mj-lt"/>
              </a:rPr>
              <a:t>. </a:t>
            </a:r>
            <a:endParaRPr lang="de-DE" sz="3200" i="1" dirty="0">
              <a:latin typeface="+mj-lt"/>
            </a:endParaRPr>
          </a:p>
          <a:p>
            <a:pPr marL="0" indent="0">
              <a:buNone/>
            </a:pPr>
            <a:r>
              <a:rPr lang="de-DE" sz="3200" i="1" dirty="0">
                <a:latin typeface="+mj-lt"/>
              </a:rPr>
              <a:t>Bereiten Sie sich darauf vor, Ihre Überarbeitung als Tabelle im SharePoint zu präsentieren.</a:t>
            </a:r>
          </a:p>
        </p:txBody>
      </p:sp>
    </p:spTree>
    <p:extLst>
      <p:ext uri="{BB962C8B-B14F-4D97-AF65-F5344CB8AC3E}">
        <p14:creationId xmlns:p14="http://schemas.microsoft.com/office/powerpoint/2010/main" val="308819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32FA0-19E2-804D-A362-5D32E5A6187A}"/>
              </a:ext>
            </a:extLst>
          </p:cNvPr>
          <p:cNvSpPr>
            <a:spLocks noGrp="1"/>
          </p:cNvSpPr>
          <p:nvPr>
            <p:ph type="title"/>
          </p:nvPr>
        </p:nvSpPr>
        <p:spPr>
          <a:xfrm>
            <a:off x="838200" y="365125"/>
            <a:ext cx="10515600" cy="1709208"/>
          </a:xfrm>
        </p:spPr>
        <p:txBody>
          <a:bodyPr>
            <a:normAutofit fontScale="90000"/>
          </a:bodyPr>
          <a:lstStyle/>
          <a:p>
            <a:r>
              <a:rPr lang="de-DE" dirty="0">
                <a:solidFill>
                  <a:srgbClr val="C00000"/>
                </a:solidFill>
              </a:rPr>
              <a:t>Laden Sie Ihre modifizierte Unterrichtsreihe auf dem SharePoint (WM – begabte Schülerinnen und Schüler finden und fördern / ihre Arbeitsgruppe: </a:t>
            </a:r>
          </a:p>
        </p:txBody>
      </p:sp>
      <p:pic>
        <p:nvPicPr>
          <p:cNvPr id="6" name="Inhaltsplatzhalter 5">
            <a:extLst>
              <a:ext uri="{FF2B5EF4-FFF2-40B4-BE49-F238E27FC236}">
                <a16:creationId xmlns:a16="http://schemas.microsoft.com/office/drawing/2014/main" id="{8EC6214F-485F-084C-AC62-C3FD4542A59D}"/>
              </a:ext>
            </a:extLst>
          </p:cNvPr>
          <p:cNvPicPr>
            <a:picLocks noGrp="1" noChangeAspect="1"/>
          </p:cNvPicPr>
          <p:nvPr>
            <p:ph idx="1"/>
          </p:nvPr>
        </p:nvPicPr>
        <p:blipFill>
          <a:blip r:embed="rId2"/>
          <a:stretch>
            <a:fillRect/>
          </a:stretch>
        </p:blipFill>
        <p:spPr>
          <a:xfrm>
            <a:off x="3091793" y="2877830"/>
            <a:ext cx="5137807" cy="2990364"/>
          </a:xfrm>
          <a:prstGeom prst="rect">
            <a:avLst/>
          </a:prstGeom>
        </p:spPr>
      </p:pic>
    </p:spTree>
    <p:extLst>
      <p:ext uri="{BB962C8B-B14F-4D97-AF65-F5344CB8AC3E}">
        <p14:creationId xmlns:p14="http://schemas.microsoft.com/office/powerpoint/2010/main" val="178151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C44A-3B2C-8748-801E-788FD17C4B23}"/>
              </a:ext>
            </a:extLst>
          </p:cNvPr>
          <p:cNvSpPr>
            <a:spLocks noGrp="1"/>
          </p:cNvSpPr>
          <p:nvPr>
            <p:ph type="title"/>
          </p:nvPr>
        </p:nvSpPr>
        <p:spPr/>
        <p:txBody>
          <a:bodyPr/>
          <a:lstStyle/>
          <a:p>
            <a:r>
              <a:rPr lang="de-DE" dirty="0">
                <a:solidFill>
                  <a:srgbClr val="C00000"/>
                </a:solidFill>
              </a:rPr>
              <a:t>Externe Kooperationspartner: </a:t>
            </a:r>
          </a:p>
        </p:txBody>
      </p:sp>
      <p:sp>
        <p:nvSpPr>
          <p:cNvPr id="3" name="Inhaltsplatzhalter 2">
            <a:extLst>
              <a:ext uri="{FF2B5EF4-FFF2-40B4-BE49-F238E27FC236}">
                <a16:creationId xmlns:a16="http://schemas.microsoft.com/office/drawing/2014/main" id="{2E9DF88E-5AEE-454E-A270-E7152C51DB8D}"/>
              </a:ext>
            </a:extLst>
          </p:cNvPr>
          <p:cNvSpPr>
            <a:spLocks noGrp="1"/>
          </p:cNvSpPr>
          <p:nvPr>
            <p:ph idx="1"/>
          </p:nvPr>
        </p:nvSpPr>
        <p:spPr>
          <a:xfrm>
            <a:off x="838200" y="1942042"/>
            <a:ext cx="10515600" cy="4351338"/>
          </a:xfrm>
        </p:spPr>
        <p:txBody>
          <a:bodyPr>
            <a:normAutofit fontScale="92500" lnSpcReduction="10000"/>
          </a:bodyPr>
          <a:lstStyle/>
          <a:p>
            <a:r>
              <a:rPr lang="fr-FR" dirty="0">
                <a:latin typeface="+mj-lt"/>
                <a:hlinkClick r:id="rId2"/>
              </a:rPr>
              <a:t>http://schulpsychologie.bildung-rp.de/:</a:t>
            </a:r>
            <a:r>
              <a:rPr lang="fr-FR" dirty="0">
                <a:latin typeface="+mj-lt"/>
              </a:rPr>
              <a:t> </a:t>
            </a:r>
            <a:r>
              <a:rPr lang="fr-FR" dirty="0" err="1">
                <a:latin typeface="+mj-lt"/>
              </a:rPr>
              <a:t>Informationen</a:t>
            </a:r>
            <a:r>
              <a:rPr lang="fr-FR" dirty="0">
                <a:latin typeface="+mj-lt"/>
              </a:rPr>
              <a:t> </a:t>
            </a:r>
            <a:r>
              <a:rPr lang="fr-FR" dirty="0" err="1">
                <a:latin typeface="+mj-lt"/>
              </a:rPr>
              <a:t>zu</a:t>
            </a:r>
            <a:r>
              <a:rPr lang="fr-FR" dirty="0">
                <a:latin typeface="+mj-lt"/>
              </a:rPr>
              <a:t> </a:t>
            </a:r>
            <a:r>
              <a:rPr lang="fr-FR" dirty="0" err="1">
                <a:latin typeface="+mj-lt"/>
              </a:rPr>
              <a:t>Kontaktmöglichkeiten</a:t>
            </a:r>
            <a:r>
              <a:rPr lang="fr-FR" dirty="0">
                <a:latin typeface="+mj-lt"/>
              </a:rPr>
              <a:t> und </a:t>
            </a:r>
            <a:r>
              <a:rPr lang="fr-FR" dirty="0" err="1">
                <a:latin typeface="+mj-lt"/>
              </a:rPr>
              <a:t>Aufgabenfelder</a:t>
            </a:r>
            <a:r>
              <a:rPr lang="fr-FR" dirty="0">
                <a:latin typeface="+mj-lt"/>
              </a:rPr>
              <a:t> des </a:t>
            </a:r>
            <a:r>
              <a:rPr lang="fr-FR" dirty="0" err="1">
                <a:latin typeface="+mj-lt"/>
              </a:rPr>
              <a:t>schulpsychologischen</a:t>
            </a:r>
            <a:r>
              <a:rPr lang="fr-FR" dirty="0">
                <a:latin typeface="+mj-lt"/>
              </a:rPr>
              <a:t> </a:t>
            </a:r>
            <a:r>
              <a:rPr lang="fr-FR" dirty="0" err="1">
                <a:latin typeface="+mj-lt"/>
              </a:rPr>
              <a:t>Dienstes</a:t>
            </a:r>
            <a:r>
              <a:rPr lang="fr-FR" dirty="0">
                <a:latin typeface="+mj-lt"/>
              </a:rPr>
              <a:t> in Rheinland-Pfalz</a:t>
            </a:r>
          </a:p>
          <a:p>
            <a:r>
              <a:rPr lang="fr-FR" dirty="0" err="1">
                <a:latin typeface="+mj-lt"/>
                <a:hlinkClick r:id="rId2"/>
              </a:rPr>
              <a:t>www.begabungslotse.de</a:t>
            </a:r>
            <a:r>
              <a:rPr lang="fr-FR" dirty="0">
                <a:latin typeface="+mj-lt"/>
              </a:rPr>
              <a:t> : </a:t>
            </a:r>
            <a:r>
              <a:rPr lang="fr-FR" dirty="0" err="1">
                <a:latin typeface="+mj-lt"/>
              </a:rPr>
              <a:t>Informationen</a:t>
            </a:r>
            <a:r>
              <a:rPr lang="fr-FR" dirty="0">
                <a:latin typeface="+mj-lt"/>
              </a:rPr>
              <a:t> </a:t>
            </a:r>
            <a:r>
              <a:rPr lang="fr-FR" dirty="0" err="1">
                <a:latin typeface="+mj-lt"/>
              </a:rPr>
              <a:t>über</a:t>
            </a:r>
            <a:r>
              <a:rPr lang="fr-FR" dirty="0">
                <a:latin typeface="+mj-lt"/>
              </a:rPr>
              <a:t> die </a:t>
            </a:r>
            <a:r>
              <a:rPr lang="fr-FR" dirty="0" err="1">
                <a:latin typeface="+mj-lt"/>
              </a:rPr>
              <a:t>verschiedenen</a:t>
            </a:r>
            <a:r>
              <a:rPr lang="fr-FR" dirty="0">
                <a:latin typeface="+mj-lt"/>
              </a:rPr>
              <a:t> </a:t>
            </a:r>
            <a:r>
              <a:rPr lang="fr-FR" dirty="0" err="1">
                <a:latin typeface="+mj-lt"/>
              </a:rPr>
              <a:t>Wettbewerbe</a:t>
            </a:r>
            <a:endParaRPr lang="fr-FR" dirty="0">
              <a:latin typeface="+mj-lt"/>
            </a:endParaRPr>
          </a:p>
          <a:p>
            <a:r>
              <a:rPr lang="fr-FR" dirty="0">
                <a:latin typeface="+mj-lt"/>
                <a:hlinkClick r:id="rId3"/>
              </a:rPr>
              <a:t>www.fachportal-hochbegabung.de</a:t>
            </a:r>
            <a:r>
              <a:rPr lang="fr-FR" dirty="0">
                <a:latin typeface="+mj-lt"/>
              </a:rPr>
              <a:t>: </a:t>
            </a:r>
            <a:r>
              <a:rPr lang="fr-FR" dirty="0" err="1">
                <a:latin typeface="+mj-lt"/>
              </a:rPr>
              <a:t>deutschlandweite</a:t>
            </a:r>
            <a:r>
              <a:rPr lang="fr-FR" dirty="0">
                <a:latin typeface="+mj-lt"/>
              </a:rPr>
              <a:t> </a:t>
            </a:r>
            <a:r>
              <a:rPr lang="fr-FR" dirty="0" err="1">
                <a:latin typeface="+mj-lt"/>
              </a:rPr>
              <a:t>Datenbank</a:t>
            </a:r>
            <a:r>
              <a:rPr lang="fr-FR" dirty="0">
                <a:latin typeface="+mj-lt"/>
              </a:rPr>
              <a:t> </a:t>
            </a:r>
            <a:r>
              <a:rPr lang="fr-FR" dirty="0" err="1">
                <a:latin typeface="+mj-lt"/>
              </a:rPr>
              <a:t>zu</a:t>
            </a:r>
            <a:r>
              <a:rPr lang="fr-FR" dirty="0">
                <a:latin typeface="+mj-lt"/>
              </a:rPr>
              <a:t> </a:t>
            </a:r>
            <a:r>
              <a:rPr lang="fr-FR" dirty="0" err="1">
                <a:latin typeface="+mj-lt"/>
              </a:rPr>
              <a:t>Beratungsstellen</a:t>
            </a:r>
            <a:r>
              <a:rPr lang="fr-FR" dirty="0">
                <a:latin typeface="+mj-lt"/>
              </a:rPr>
              <a:t> für </a:t>
            </a:r>
            <a:r>
              <a:rPr lang="fr-FR" dirty="0" err="1">
                <a:latin typeface="+mj-lt"/>
              </a:rPr>
              <a:t>Hochbegabtenfragen</a:t>
            </a:r>
            <a:endParaRPr lang="fr-FR" dirty="0">
              <a:latin typeface="+mj-lt"/>
            </a:endParaRPr>
          </a:p>
          <a:p>
            <a:r>
              <a:rPr lang="fr-FR" dirty="0" err="1">
                <a:latin typeface="+mj-lt"/>
                <a:hlinkClick r:id="rId4"/>
              </a:rPr>
              <a:t>www.arbeiterkind.de</a:t>
            </a:r>
            <a:r>
              <a:rPr lang="fr-FR" dirty="0">
                <a:latin typeface="+mj-lt"/>
              </a:rPr>
              <a:t>: </a:t>
            </a:r>
            <a:r>
              <a:rPr lang="fr-FR" dirty="0" err="1">
                <a:latin typeface="+mj-lt"/>
              </a:rPr>
              <a:t>Unterstützung</a:t>
            </a:r>
            <a:r>
              <a:rPr lang="fr-FR" dirty="0">
                <a:latin typeface="+mj-lt"/>
              </a:rPr>
              <a:t> und </a:t>
            </a:r>
            <a:r>
              <a:rPr lang="fr-FR" dirty="0" err="1">
                <a:latin typeface="+mj-lt"/>
              </a:rPr>
              <a:t>Begleitung</a:t>
            </a:r>
            <a:r>
              <a:rPr lang="fr-FR" dirty="0">
                <a:latin typeface="+mj-lt"/>
              </a:rPr>
              <a:t> </a:t>
            </a:r>
            <a:r>
              <a:rPr lang="fr-FR" dirty="0" err="1">
                <a:latin typeface="+mj-lt"/>
              </a:rPr>
              <a:t>bei</a:t>
            </a:r>
            <a:r>
              <a:rPr lang="fr-FR" dirty="0">
                <a:latin typeface="+mj-lt"/>
              </a:rPr>
              <a:t> </a:t>
            </a:r>
            <a:r>
              <a:rPr lang="fr-FR" dirty="0" err="1">
                <a:latin typeface="+mj-lt"/>
              </a:rPr>
              <a:t>Schul</a:t>
            </a:r>
            <a:r>
              <a:rPr lang="fr-FR" dirty="0">
                <a:latin typeface="+mj-lt"/>
              </a:rPr>
              <a:t>- und </a:t>
            </a:r>
            <a:r>
              <a:rPr lang="fr-FR" dirty="0" err="1">
                <a:latin typeface="+mj-lt"/>
              </a:rPr>
              <a:t>Studiumsorganisation</a:t>
            </a:r>
            <a:endParaRPr lang="fr-FR" dirty="0">
              <a:latin typeface="+mj-lt"/>
            </a:endParaRPr>
          </a:p>
          <a:p>
            <a:r>
              <a:rPr lang="de-DE" dirty="0">
                <a:latin typeface="+mj-lt"/>
                <a:hlinkClick r:id="rId5"/>
              </a:rPr>
              <a:t>https://</a:t>
            </a:r>
            <a:r>
              <a:rPr lang="de-DE" dirty="0" err="1">
                <a:latin typeface="+mj-lt"/>
                <a:hlinkClick r:id="rId5"/>
              </a:rPr>
              <a:t>bildung-rp.de</a:t>
            </a:r>
            <a:r>
              <a:rPr lang="de-DE" dirty="0">
                <a:latin typeface="+mj-lt"/>
                <a:hlinkClick r:id="rId5"/>
              </a:rPr>
              <a:t>/</a:t>
            </a:r>
            <a:r>
              <a:rPr lang="de-DE" dirty="0" err="1">
                <a:latin typeface="+mj-lt"/>
                <a:hlinkClick r:id="rId5"/>
              </a:rPr>
              <a:t>unterricht</a:t>
            </a:r>
            <a:r>
              <a:rPr lang="de-DE" dirty="0">
                <a:latin typeface="+mj-lt"/>
                <a:hlinkClick r:id="rId5"/>
              </a:rPr>
              <a:t>/</a:t>
            </a:r>
            <a:r>
              <a:rPr lang="de-DE" dirty="0" err="1">
                <a:latin typeface="+mj-lt"/>
                <a:hlinkClick r:id="rId5"/>
              </a:rPr>
              <a:t>foerderung</a:t>
            </a:r>
            <a:r>
              <a:rPr lang="de-DE" dirty="0">
                <a:latin typeface="+mj-lt"/>
                <a:hlinkClick r:id="rId5"/>
              </a:rPr>
              <a:t>/</a:t>
            </a:r>
            <a:r>
              <a:rPr lang="de-DE" dirty="0" err="1">
                <a:latin typeface="+mj-lt"/>
                <a:hlinkClick r:id="rId5"/>
              </a:rPr>
              <a:t>begabtenfoerderung.html</a:t>
            </a:r>
            <a:r>
              <a:rPr lang="fr-FR" dirty="0">
                <a:latin typeface="+mj-lt"/>
              </a:rPr>
              <a:t>: Alle </a:t>
            </a:r>
            <a:r>
              <a:rPr lang="fr-FR" dirty="0" err="1">
                <a:latin typeface="+mj-lt"/>
              </a:rPr>
              <a:t>Angebote</a:t>
            </a:r>
            <a:r>
              <a:rPr lang="fr-FR" dirty="0">
                <a:latin typeface="+mj-lt"/>
              </a:rPr>
              <a:t> in Rheinland-Pfalz auf </a:t>
            </a:r>
            <a:r>
              <a:rPr lang="fr-FR" dirty="0" err="1">
                <a:latin typeface="+mj-lt"/>
              </a:rPr>
              <a:t>einen</a:t>
            </a:r>
            <a:r>
              <a:rPr lang="fr-FR" dirty="0">
                <a:latin typeface="+mj-lt"/>
              </a:rPr>
              <a:t> Blick</a:t>
            </a:r>
            <a:endParaRPr lang="de-DE" dirty="0">
              <a:latin typeface="+mj-lt"/>
            </a:endParaRPr>
          </a:p>
        </p:txBody>
      </p:sp>
    </p:spTree>
    <p:extLst>
      <p:ext uri="{BB962C8B-B14F-4D97-AF65-F5344CB8AC3E}">
        <p14:creationId xmlns:p14="http://schemas.microsoft.com/office/powerpoint/2010/main" val="214950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B58F4CE-0DA8-764A-8EB4-51A8EC69D7FD}"/>
              </a:ext>
            </a:extLst>
          </p:cNvPr>
          <p:cNvSpPr>
            <a:spLocks noGrp="1"/>
          </p:cNvSpPr>
          <p:nvPr>
            <p:ph type="subTitle" idx="1"/>
          </p:nvPr>
        </p:nvSpPr>
        <p:spPr>
          <a:xfrm>
            <a:off x="1608666" y="5094287"/>
            <a:ext cx="9144000" cy="461963"/>
          </a:xfrm>
        </p:spPr>
        <p:txBody>
          <a:bodyPr/>
          <a:lstStyle/>
          <a:p>
            <a:r>
              <a:rPr lang="de-DE" sz="1600" b="0" i="1" dirty="0">
                <a:effectLst/>
                <a:latin typeface="Helvetica Neue" panose="02000503000000020004" pitchFamily="2"/>
              </a:rPr>
              <a:t>https://</a:t>
            </a:r>
            <a:r>
              <a:rPr lang="de-DE" sz="1600" b="0" i="1" dirty="0" err="1">
                <a:effectLst/>
                <a:latin typeface="Helvetica Neue" panose="02000503000000020004" pitchFamily="2"/>
              </a:rPr>
              <a:t>www.europagym.at</a:t>
            </a:r>
            <a:r>
              <a:rPr lang="de-DE" sz="1600" b="0" i="1" dirty="0">
                <a:effectLst/>
                <a:latin typeface="Helvetica Neue" panose="02000503000000020004" pitchFamily="2"/>
              </a:rPr>
              <a:t>/?page_id=558 (Zugriff: 07.03.2020)</a:t>
            </a:r>
            <a:endParaRPr lang="de-DE" sz="1600" i="1" dirty="0">
              <a:effectLst/>
              <a:latin typeface="Helvetica Neue" panose="02000503000000020004" pitchFamily="2"/>
            </a:endParaRPr>
          </a:p>
          <a:p>
            <a:endParaRPr lang="de-DE" dirty="0"/>
          </a:p>
        </p:txBody>
      </p:sp>
      <p:pic>
        <p:nvPicPr>
          <p:cNvPr id="6" name="Grafik 5">
            <a:extLst>
              <a:ext uri="{FF2B5EF4-FFF2-40B4-BE49-F238E27FC236}">
                <a16:creationId xmlns:a16="http://schemas.microsoft.com/office/drawing/2014/main" id="{A3B98E0B-E5D6-8F46-A45E-DDB4F6950EB9}"/>
              </a:ext>
            </a:extLst>
          </p:cNvPr>
          <p:cNvPicPr>
            <a:picLocks noChangeAspect="1"/>
          </p:cNvPicPr>
          <p:nvPr/>
        </p:nvPicPr>
        <p:blipFill>
          <a:blip r:embed="rId2"/>
          <a:stretch>
            <a:fillRect/>
          </a:stretch>
        </p:blipFill>
        <p:spPr>
          <a:xfrm>
            <a:off x="3587750" y="835202"/>
            <a:ext cx="5408084" cy="4034603"/>
          </a:xfrm>
          <a:prstGeom prst="rect">
            <a:avLst/>
          </a:prstGeom>
        </p:spPr>
      </p:pic>
    </p:spTree>
    <p:extLst>
      <p:ext uri="{BB962C8B-B14F-4D97-AF65-F5344CB8AC3E}">
        <p14:creationId xmlns:p14="http://schemas.microsoft.com/office/powerpoint/2010/main" val="3272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9D410-19FE-6541-9015-819F1BF48892}"/>
              </a:ext>
            </a:extLst>
          </p:cNvPr>
          <p:cNvSpPr>
            <a:spLocks noGrp="1"/>
          </p:cNvSpPr>
          <p:nvPr>
            <p:ph type="title"/>
          </p:nvPr>
        </p:nvSpPr>
        <p:spPr/>
        <p:txBody>
          <a:bodyPr/>
          <a:lstStyle/>
          <a:p>
            <a:r>
              <a:rPr lang="fr-FR" dirty="0" err="1">
                <a:solidFill>
                  <a:srgbClr val="C00000"/>
                </a:solidFill>
              </a:rPr>
              <a:t>Umfassende</a:t>
            </a:r>
            <a:r>
              <a:rPr lang="fr-FR" dirty="0">
                <a:solidFill>
                  <a:srgbClr val="C00000"/>
                </a:solidFill>
              </a:rPr>
              <a:t> Informationsmöglichkeiten</a:t>
            </a:r>
            <a:r>
              <a:rPr lang="de-DE" dirty="0">
                <a:solidFill>
                  <a:srgbClr val="C00000"/>
                </a:solidFill>
              </a:rPr>
              <a:t>: </a:t>
            </a:r>
          </a:p>
        </p:txBody>
      </p:sp>
      <p:sp>
        <p:nvSpPr>
          <p:cNvPr id="3" name="Inhaltsplatzhalter 2">
            <a:extLst>
              <a:ext uri="{FF2B5EF4-FFF2-40B4-BE49-F238E27FC236}">
                <a16:creationId xmlns:a16="http://schemas.microsoft.com/office/drawing/2014/main" id="{ED863872-A02B-8541-B7B6-6A3B77BCAEDB}"/>
              </a:ext>
            </a:extLst>
          </p:cNvPr>
          <p:cNvSpPr>
            <a:spLocks noGrp="1"/>
          </p:cNvSpPr>
          <p:nvPr>
            <p:ph idx="1"/>
          </p:nvPr>
        </p:nvSpPr>
        <p:spPr/>
        <p:txBody>
          <a:bodyPr/>
          <a:lstStyle/>
          <a:p>
            <a:r>
              <a:rPr lang="fr-FR" dirty="0">
                <a:latin typeface="+mj-lt"/>
                <a:hlinkClick r:id="rId2"/>
              </a:rPr>
              <a:t>www.bildung-und-Begabung.de</a:t>
            </a:r>
            <a:endParaRPr lang="fr-FR" dirty="0">
              <a:latin typeface="+mj-lt"/>
            </a:endParaRPr>
          </a:p>
          <a:p>
            <a:r>
              <a:rPr lang="fr-FR" dirty="0" err="1">
                <a:latin typeface="+mj-lt"/>
                <a:hlinkClick r:id="rId3"/>
              </a:rPr>
              <a:t>www.karg-stiftung.de</a:t>
            </a:r>
            <a:endParaRPr lang="fr-FR" dirty="0">
              <a:latin typeface="+mj-lt"/>
            </a:endParaRPr>
          </a:p>
          <a:p>
            <a:r>
              <a:rPr lang="fr-FR" dirty="0" err="1">
                <a:latin typeface="+mj-lt"/>
                <a:hlinkClick r:id="rId4"/>
              </a:rPr>
              <a:t>www.bmbf.de</a:t>
            </a:r>
            <a:endParaRPr lang="fr-FR" dirty="0">
              <a:latin typeface="+mj-lt"/>
            </a:endParaRPr>
          </a:p>
          <a:p>
            <a:r>
              <a:rPr lang="fr-FR" dirty="0" err="1">
                <a:latin typeface="+mj-lt"/>
                <a:hlinkClick r:id="rId5"/>
              </a:rPr>
              <a:t>www.dghk.de</a:t>
            </a:r>
            <a:r>
              <a:rPr lang="fr-FR" dirty="0">
                <a:latin typeface="+mj-lt"/>
              </a:rPr>
              <a:t> </a:t>
            </a:r>
            <a:endParaRPr lang="de-DE" dirty="0">
              <a:latin typeface="+mj-lt"/>
            </a:endParaRPr>
          </a:p>
        </p:txBody>
      </p:sp>
    </p:spTree>
    <p:extLst>
      <p:ext uri="{BB962C8B-B14F-4D97-AF65-F5344CB8AC3E}">
        <p14:creationId xmlns:p14="http://schemas.microsoft.com/office/powerpoint/2010/main" val="171017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86D84-C604-4349-904A-DCC789BE8BC7}"/>
              </a:ext>
            </a:extLst>
          </p:cNvPr>
          <p:cNvSpPr>
            <a:spLocks noGrp="1"/>
          </p:cNvSpPr>
          <p:nvPr>
            <p:ph type="title"/>
          </p:nvPr>
        </p:nvSpPr>
        <p:spPr/>
        <p:txBody>
          <a:bodyPr/>
          <a:lstStyle/>
          <a:p>
            <a:r>
              <a:rPr lang="de-DE" dirty="0">
                <a:solidFill>
                  <a:srgbClr val="C00000"/>
                </a:solidFill>
              </a:rPr>
              <a:t>Was ist Hochbegabung?</a:t>
            </a:r>
          </a:p>
        </p:txBody>
      </p:sp>
      <p:sp>
        <p:nvSpPr>
          <p:cNvPr id="3" name="Inhaltsplatzhalter 2">
            <a:extLst>
              <a:ext uri="{FF2B5EF4-FFF2-40B4-BE49-F238E27FC236}">
                <a16:creationId xmlns:a16="http://schemas.microsoft.com/office/drawing/2014/main" id="{0D86A0A9-BE07-B04E-B0A6-BA93D95DF085}"/>
              </a:ext>
            </a:extLst>
          </p:cNvPr>
          <p:cNvSpPr>
            <a:spLocks noGrp="1"/>
          </p:cNvSpPr>
          <p:nvPr>
            <p:ph idx="1"/>
          </p:nvPr>
        </p:nvSpPr>
        <p:spPr>
          <a:xfrm>
            <a:off x="838200" y="1465792"/>
            <a:ext cx="10515600" cy="4351338"/>
          </a:xfrm>
        </p:spPr>
        <p:txBody>
          <a:bodyPr/>
          <a:lstStyle/>
          <a:p>
            <a:r>
              <a:rPr lang="de-DE" sz="2800" dirty="0">
                <a:latin typeface="+mj-lt"/>
              </a:rPr>
              <a:t>Unter „Begabung“ verstehen </a:t>
            </a:r>
            <a:r>
              <a:rPr lang="de-DE" sz="2800">
                <a:latin typeface="+mj-lt"/>
              </a:rPr>
              <a:t>wir bei </a:t>
            </a:r>
            <a:r>
              <a:rPr lang="de-DE" sz="2800" dirty="0">
                <a:latin typeface="+mj-lt"/>
              </a:rPr>
              <a:t>Kindern vor allem das Leistungspotenzial, also die Entwicklungsmöglichkeiten, und unter „</a:t>
            </a:r>
            <a:r>
              <a:rPr lang="de-DE" sz="2800" dirty="0" err="1">
                <a:latin typeface="+mj-lt"/>
              </a:rPr>
              <a:t>Hochgebabung</a:t>
            </a:r>
            <a:r>
              <a:rPr lang="de-DE" sz="2800" dirty="0">
                <a:latin typeface="+mj-lt"/>
              </a:rPr>
              <a:t>“ entsprechend ein extrem hoch ausgeprägtes Entwicklungspotenzial.</a:t>
            </a:r>
          </a:p>
          <a:p>
            <a:r>
              <a:rPr lang="de-DE" sz="2800" dirty="0">
                <a:latin typeface="+mj-lt"/>
              </a:rPr>
              <a:t>Hoch begabte Kinder und Jugendliche sind Kinder und Jugendliche wie alle anderen auch – nur eben mit einem besonders großen leistungsbezogenen Entwicklungspotential. </a:t>
            </a:r>
            <a:endParaRPr lang="de-DE" dirty="0">
              <a:latin typeface="+mj-lt"/>
            </a:endParaRPr>
          </a:p>
        </p:txBody>
      </p:sp>
      <p:pic>
        <p:nvPicPr>
          <p:cNvPr id="5" name="Grafik 4">
            <a:extLst>
              <a:ext uri="{FF2B5EF4-FFF2-40B4-BE49-F238E27FC236}">
                <a16:creationId xmlns:a16="http://schemas.microsoft.com/office/drawing/2014/main" id="{B4B7145F-BA98-CB4A-B594-62B7BC96A3D9}"/>
              </a:ext>
            </a:extLst>
          </p:cNvPr>
          <p:cNvPicPr>
            <a:picLocks noChangeAspect="1"/>
          </p:cNvPicPr>
          <p:nvPr/>
        </p:nvPicPr>
        <p:blipFill rotWithShape="1">
          <a:blip r:embed="rId2"/>
          <a:srcRect r="-1" b="17366"/>
          <a:stretch/>
        </p:blipFill>
        <p:spPr>
          <a:xfrm>
            <a:off x="3707953" y="4699000"/>
            <a:ext cx="3310912" cy="1964243"/>
          </a:xfrm>
          <a:prstGeom prst="rect">
            <a:avLst/>
          </a:prstGeom>
        </p:spPr>
      </p:pic>
    </p:spTree>
    <p:extLst>
      <p:ext uri="{BB962C8B-B14F-4D97-AF65-F5344CB8AC3E}">
        <p14:creationId xmlns:p14="http://schemas.microsoft.com/office/powerpoint/2010/main" val="18198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8F0BCCD8-36B9-0F45-9A3F-C79A98DA6EEC}"/>
              </a:ext>
            </a:extLst>
          </p:cNvPr>
          <p:cNvSpPr txBox="1"/>
          <p:nvPr/>
        </p:nvSpPr>
        <p:spPr>
          <a:xfrm>
            <a:off x="7668684" y="2957869"/>
            <a:ext cx="1828800" cy="1828800"/>
          </a:xfrm>
          <a:prstGeom prst="rect">
            <a:avLst/>
          </a:prstGeom>
          <a:noFill/>
        </p:spPr>
        <p:txBody>
          <a:bodyPr wrap="square" rtlCol="0">
            <a:spAutoFit/>
          </a:bodyPr>
          <a:lstStyle/>
          <a:p>
            <a:pPr algn="l"/>
            <a:endParaRPr lang="de-DE" dirty="0"/>
          </a:p>
        </p:txBody>
      </p:sp>
      <p:pic>
        <p:nvPicPr>
          <p:cNvPr id="20" name="Grafik 20">
            <a:extLst>
              <a:ext uri="{FF2B5EF4-FFF2-40B4-BE49-F238E27FC236}">
                <a16:creationId xmlns:a16="http://schemas.microsoft.com/office/drawing/2014/main" id="{0C30CC97-9FA8-4942-A4F5-F8A5C91C90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83" t="21449" r="11347" b="17617"/>
          <a:stretch/>
        </p:blipFill>
        <p:spPr>
          <a:xfrm>
            <a:off x="1630735" y="941916"/>
            <a:ext cx="8666849" cy="4720167"/>
          </a:xfrm>
        </p:spPr>
      </p:pic>
      <p:sp>
        <p:nvSpPr>
          <p:cNvPr id="22" name="Textfeld 21">
            <a:extLst>
              <a:ext uri="{FF2B5EF4-FFF2-40B4-BE49-F238E27FC236}">
                <a16:creationId xmlns:a16="http://schemas.microsoft.com/office/drawing/2014/main" id="{88EDD5AA-8231-AC47-82D6-319A9D440293}"/>
              </a:ext>
            </a:extLst>
          </p:cNvPr>
          <p:cNvSpPr txBox="1"/>
          <p:nvPr/>
        </p:nvSpPr>
        <p:spPr>
          <a:xfrm>
            <a:off x="5181600" y="2514600"/>
            <a:ext cx="1828800" cy="1828800"/>
          </a:xfrm>
          <a:prstGeom prst="rect">
            <a:avLst/>
          </a:prstGeom>
          <a:noFill/>
        </p:spPr>
        <p:txBody>
          <a:bodyPr wrap="square" rtlCol="0">
            <a:spAutoFit/>
          </a:bodyPr>
          <a:lstStyle/>
          <a:p>
            <a:pPr algn="l"/>
            <a:endParaRPr lang="de-DE" dirty="0"/>
          </a:p>
        </p:txBody>
      </p:sp>
      <p:sp>
        <p:nvSpPr>
          <p:cNvPr id="23" name="Textfeld 22">
            <a:extLst>
              <a:ext uri="{FF2B5EF4-FFF2-40B4-BE49-F238E27FC236}">
                <a16:creationId xmlns:a16="http://schemas.microsoft.com/office/drawing/2014/main" id="{DF12EDE1-BEFB-E342-9068-A068E01CB484}"/>
              </a:ext>
            </a:extLst>
          </p:cNvPr>
          <p:cNvSpPr txBox="1"/>
          <p:nvPr/>
        </p:nvSpPr>
        <p:spPr>
          <a:xfrm>
            <a:off x="7739592" y="2957869"/>
            <a:ext cx="1828800" cy="369332"/>
          </a:xfrm>
          <a:prstGeom prst="rect">
            <a:avLst/>
          </a:prstGeom>
          <a:noFill/>
        </p:spPr>
        <p:txBody>
          <a:bodyPr wrap="square" rtlCol="0">
            <a:spAutoFit/>
          </a:bodyPr>
          <a:lstStyle/>
          <a:p>
            <a:pPr algn="l"/>
            <a:r>
              <a:rPr lang="de-DE" i="1" dirty="0">
                <a:solidFill>
                  <a:srgbClr val="C00000"/>
                </a:solidFill>
              </a:rPr>
              <a:t>Hochbegabung</a:t>
            </a:r>
          </a:p>
        </p:txBody>
      </p:sp>
      <p:sp>
        <p:nvSpPr>
          <p:cNvPr id="27" name="Textfeld 26">
            <a:extLst>
              <a:ext uri="{FF2B5EF4-FFF2-40B4-BE49-F238E27FC236}">
                <a16:creationId xmlns:a16="http://schemas.microsoft.com/office/drawing/2014/main" id="{61AED623-37D9-384B-8EDF-2E11CD89BFD9}"/>
              </a:ext>
            </a:extLst>
          </p:cNvPr>
          <p:cNvSpPr txBox="1"/>
          <p:nvPr/>
        </p:nvSpPr>
        <p:spPr>
          <a:xfrm>
            <a:off x="1894415" y="5584042"/>
            <a:ext cx="8034675" cy="369332"/>
          </a:xfrm>
          <a:prstGeom prst="rect">
            <a:avLst/>
          </a:prstGeom>
          <a:noFill/>
        </p:spPr>
        <p:txBody>
          <a:bodyPr wrap="square" rtlCol="0">
            <a:spAutoFit/>
          </a:bodyPr>
          <a:lstStyle/>
          <a:p>
            <a:pPr algn="l"/>
            <a:r>
              <a:rPr lang="de-DE" dirty="0"/>
              <a:t>Normalverteilung der Intelligenzquotienten (</a:t>
            </a:r>
            <a:r>
              <a:rPr lang="de-DE" dirty="0" err="1">
                <a:hlinkClick r:id="rId3"/>
              </a:rPr>
              <a:t>www.bmbf.de</a:t>
            </a:r>
            <a:r>
              <a:rPr lang="de-DE" dirty="0"/>
              <a:t>) </a:t>
            </a:r>
          </a:p>
        </p:txBody>
      </p:sp>
    </p:spTree>
    <p:extLst>
      <p:ext uri="{BB962C8B-B14F-4D97-AF65-F5344CB8AC3E}">
        <p14:creationId xmlns:p14="http://schemas.microsoft.com/office/powerpoint/2010/main" val="257373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7415B-E614-F946-89F7-5562754F293A}"/>
              </a:ext>
            </a:extLst>
          </p:cNvPr>
          <p:cNvSpPr>
            <a:spLocks noGrp="1"/>
          </p:cNvSpPr>
          <p:nvPr>
            <p:ph type="title"/>
          </p:nvPr>
        </p:nvSpPr>
        <p:spPr/>
        <p:txBody>
          <a:bodyPr/>
          <a:lstStyle/>
          <a:p>
            <a:r>
              <a:rPr lang="de-DE" dirty="0">
                <a:solidFill>
                  <a:srgbClr val="C00000"/>
                </a:solidFill>
              </a:rPr>
              <a:t>Wie kann ich Hochbegabung erkennen?</a:t>
            </a:r>
          </a:p>
        </p:txBody>
      </p:sp>
      <p:sp>
        <p:nvSpPr>
          <p:cNvPr id="3" name="Inhaltsplatzhalter 2">
            <a:extLst>
              <a:ext uri="{FF2B5EF4-FFF2-40B4-BE49-F238E27FC236}">
                <a16:creationId xmlns:a16="http://schemas.microsoft.com/office/drawing/2014/main" id="{C4C332D0-DFD1-FB44-AF3F-BB6264FE5C23}"/>
              </a:ext>
            </a:extLst>
          </p:cNvPr>
          <p:cNvSpPr>
            <a:spLocks noGrp="1"/>
          </p:cNvSpPr>
          <p:nvPr>
            <p:ph idx="1"/>
          </p:nvPr>
        </p:nvSpPr>
        <p:spPr>
          <a:xfrm>
            <a:off x="838200" y="1449917"/>
            <a:ext cx="10515600" cy="5042958"/>
          </a:xfrm>
        </p:spPr>
        <p:txBody>
          <a:bodyPr>
            <a:noAutofit/>
          </a:bodyPr>
          <a:lstStyle/>
          <a:p>
            <a:r>
              <a:rPr lang="de-DE" sz="2200" dirty="0">
                <a:latin typeface="+mj-lt"/>
              </a:rPr>
              <a:t>Es gibt keine verlässlichen Checklisten.</a:t>
            </a:r>
          </a:p>
          <a:p>
            <a:r>
              <a:rPr lang="de-DE" sz="2200" dirty="0">
                <a:latin typeface="+mj-lt"/>
              </a:rPr>
              <a:t>Verhaltensbeobachtung: Das Erkennen von Hochbegabung ist oft keine einmalige Angelegenheit, sondern ein Prozess.</a:t>
            </a:r>
          </a:p>
          <a:p>
            <a:r>
              <a:rPr lang="de-DE" sz="2200" dirty="0">
                <a:latin typeface="+mj-lt"/>
              </a:rPr>
              <a:t>Merkmale, die Hinweise auf eine hohe intellektuelle Begabung geben </a:t>
            </a:r>
            <a:r>
              <a:rPr lang="de-DE" sz="2200" i="1" dirty="0">
                <a:latin typeface="+mj-lt"/>
              </a:rPr>
              <a:t>können</a:t>
            </a:r>
            <a:r>
              <a:rPr lang="de-DE" sz="2200" dirty="0">
                <a:latin typeface="+mj-lt"/>
              </a:rPr>
              <a:t>: </a:t>
            </a:r>
          </a:p>
          <a:p>
            <a:pPr lvl="1"/>
            <a:r>
              <a:rPr lang="de-DE" sz="2200" dirty="0">
                <a:latin typeface="+mj-lt"/>
              </a:rPr>
              <a:t>Hohe Denkfähigkeiten, wenn es um komplexe Informationen und logische Zusammenhänge geht. </a:t>
            </a:r>
          </a:p>
          <a:p>
            <a:pPr lvl="1"/>
            <a:r>
              <a:rPr lang="de-DE" sz="2200" dirty="0">
                <a:latin typeface="+mj-lt"/>
              </a:rPr>
              <a:t>SuS, die sich ungewöhnlich differenziert ausdrücken können und eine ausgeprägte Neugier zeigen</a:t>
            </a:r>
            <a:r>
              <a:rPr lang="fr-FR" sz="2200" dirty="0">
                <a:latin typeface="+mj-lt"/>
              </a:rPr>
              <a:t>.</a:t>
            </a:r>
            <a:endParaRPr lang="de-DE" sz="2200" dirty="0">
              <a:latin typeface="+mj-lt"/>
            </a:endParaRPr>
          </a:p>
          <a:p>
            <a:pPr lvl="1"/>
            <a:r>
              <a:rPr lang="de-DE" sz="2200" dirty="0">
                <a:latin typeface="+mj-lt"/>
              </a:rPr>
              <a:t>SuS, die nach der ersten Erklärung begreifen</a:t>
            </a:r>
            <a:r>
              <a:rPr lang="fr-FR" sz="2200" dirty="0">
                <a:latin typeface="+mj-lt"/>
              </a:rPr>
              <a:t>.</a:t>
            </a:r>
            <a:endParaRPr lang="de-DE" sz="2200" dirty="0">
              <a:latin typeface="+mj-lt"/>
            </a:endParaRPr>
          </a:p>
          <a:p>
            <a:pPr lvl="1"/>
            <a:r>
              <a:rPr lang="de-DE" sz="2200" dirty="0">
                <a:latin typeface="+mj-lt"/>
              </a:rPr>
              <a:t>SuS, die sich in bestimmten Fachgebieten fundierte Kenntnisse selbständig angeeignet haben.</a:t>
            </a:r>
          </a:p>
          <a:p>
            <a:pPr lvl="1"/>
            <a:r>
              <a:rPr lang="fr-FR" sz="2200" dirty="0">
                <a:latin typeface="+mj-lt"/>
              </a:rPr>
              <a:t>u</a:t>
            </a:r>
            <a:r>
              <a:rPr lang="de-DE" sz="2200" dirty="0" err="1">
                <a:latin typeface="+mj-lt"/>
              </a:rPr>
              <a:t>ngewöhnliche</a:t>
            </a:r>
            <a:r>
              <a:rPr lang="de-DE" sz="2200" dirty="0">
                <a:latin typeface="+mj-lt"/>
              </a:rPr>
              <a:t> Motivation , beeindruckende kreative Ideen oder Führungsqualitäten bei Projekten oder Wettbewerben</a:t>
            </a:r>
          </a:p>
          <a:p>
            <a:r>
              <a:rPr lang="de-DE" sz="2200" dirty="0">
                <a:latin typeface="+mj-lt"/>
              </a:rPr>
              <a:t>Intelligenztests </a:t>
            </a:r>
          </a:p>
          <a:p>
            <a:endParaRPr lang="de-DE" sz="2200" dirty="0">
              <a:latin typeface="+mj-lt"/>
            </a:endParaRPr>
          </a:p>
        </p:txBody>
      </p:sp>
    </p:spTree>
    <p:extLst>
      <p:ext uri="{BB962C8B-B14F-4D97-AF65-F5344CB8AC3E}">
        <p14:creationId xmlns:p14="http://schemas.microsoft.com/office/powerpoint/2010/main" val="2046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2ABE0-2D3C-1C43-9045-D40B8E3D5BBF}"/>
              </a:ext>
            </a:extLst>
          </p:cNvPr>
          <p:cNvSpPr>
            <a:spLocks noGrp="1"/>
          </p:cNvSpPr>
          <p:nvPr>
            <p:ph type="title"/>
          </p:nvPr>
        </p:nvSpPr>
        <p:spPr/>
        <p:txBody>
          <a:bodyPr/>
          <a:lstStyle/>
          <a:p>
            <a:r>
              <a:rPr lang="de-DE" dirty="0">
                <a:solidFill>
                  <a:srgbClr val="C00000"/>
                </a:solidFill>
              </a:rPr>
              <a:t>Es stellt sich die Frage: Begabt wofür?</a:t>
            </a:r>
          </a:p>
        </p:txBody>
      </p:sp>
      <p:sp>
        <p:nvSpPr>
          <p:cNvPr id="3" name="Inhaltsplatzhalter 2">
            <a:extLst>
              <a:ext uri="{FF2B5EF4-FFF2-40B4-BE49-F238E27FC236}">
                <a16:creationId xmlns:a16="http://schemas.microsoft.com/office/drawing/2014/main" id="{BD3B6343-F4A6-5146-8BD4-C7C4B64AF2B8}"/>
              </a:ext>
            </a:extLst>
          </p:cNvPr>
          <p:cNvSpPr>
            <a:spLocks noGrp="1"/>
          </p:cNvSpPr>
          <p:nvPr>
            <p:ph idx="1"/>
          </p:nvPr>
        </p:nvSpPr>
        <p:spPr/>
        <p:txBody>
          <a:bodyPr/>
          <a:lstStyle/>
          <a:p>
            <a:r>
              <a:rPr lang="de-DE" dirty="0">
                <a:latin typeface="+mj-lt"/>
              </a:rPr>
              <a:t>Die allgemeine intellektuelle Begabung oder allgemeine Intelligenz kann als allgemeine Denk- oder Lernfähigkeit verstanden werden. </a:t>
            </a:r>
          </a:p>
          <a:p>
            <a:r>
              <a:rPr lang="de-DE" dirty="0">
                <a:latin typeface="+mj-lt"/>
              </a:rPr>
              <a:t>die musisch-künstlerische Begabung</a:t>
            </a:r>
          </a:p>
          <a:p>
            <a:r>
              <a:rPr lang="de-DE" dirty="0">
                <a:latin typeface="+mj-lt"/>
              </a:rPr>
              <a:t>die </a:t>
            </a:r>
            <a:r>
              <a:rPr lang="de-DE" dirty="0" err="1">
                <a:latin typeface="+mj-lt"/>
              </a:rPr>
              <a:t>sensumotorische</a:t>
            </a:r>
            <a:r>
              <a:rPr lang="de-DE" dirty="0">
                <a:latin typeface="+mj-lt"/>
              </a:rPr>
              <a:t> Begabung</a:t>
            </a:r>
          </a:p>
          <a:p>
            <a:r>
              <a:rPr lang="de-DE" dirty="0">
                <a:latin typeface="+mj-lt"/>
              </a:rPr>
              <a:t>die soziale Begabung</a:t>
            </a:r>
          </a:p>
          <a:p>
            <a:endParaRPr lang="de-DE" dirty="0">
              <a:latin typeface="+mj-lt"/>
            </a:endParaRPr>
          </a:p>
          <a:p>
            <a:r>
              <a:rPr lang="de-DE" dirty="0">
                <a:latin typeface="+mj-lt"/>
              </a:rPr>
              <a:t>Eine hohe intellektuelle Begabung kann sich auch in Teilbereichen zeigen – zum Beispiel im mathematischen  Denken oder im sprachlichen Bereich. </a:t>
            </a:r>
          </a:p>
        </p:txBody>
      </p:sp>
      <p:pic>
        <p:nvPicPr>
          <p:cNvPr id="9" name="Grafik 8">
            <a:extLst>
              <a:ext uri="{FF2B5EF4-FFF2-40B4-BE49-F238E27FC236}">
                <a16:creationId xmlns:a16="http://schemas.microsoft.com/office/drawing/2014/main" id="{D0E327E4-7DAE-634F-B009-CFCA0A1F895E}"/>
              </a:ext>
            </a:extLst>
          </p:cNvPr>
          <p:cNvPicPr>
            <a:picLocks noChangeAspect="1"/>
          </p:cNvPicPr>
          <p:nvPr/>
        </p:nvPicPr>
        <p:blipFill>
          <a:blip r:embed="rId2"/>
          <a:stretch>
            <a:fillRect/>
          </a:stretch>
        </p:blipFill>
        <p:spPr>
          <a:xfrm>
            <a:off x="10188494" y="2334013"/>
            <a:ext cx="1710714" cy="2566071"/>
          </a:xfrm>
          <a:prstGeom prst="rect">
            <a:avLst/>
          </a:prstGeom>
        </p:spPr>
      </p:pic>
    </p:spTree>
    <p:extLst>
      <p:ext uri="{BB962C8B-B14F-4D97-AF65-F5344CB8AC3E}">
        <p14:creationId xmlns:p14="http://schemas.microsoft.com/office/powerpoint/2010/main" val="424534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4243E-B17B-9D4C-A0FA-53794CB1CB4B}"/>
              </a:ext>
            </a:extLst>
          </p:cNvPr>
          <p:cNvSpPr>
            <a:spLocks noGrp="1"/>
          </p:cNvSpPr>
          <p:nvPr>
            <p:ph type="title"/>
          </p:nvPr>
        </p:nvSpPr>
        <p:spPr/>
        <p:txBody>
          <a:bodyPr/>
          <a:lstStyle/>
          <a:p>
            <a:r>
              <a:rPr lang="de-DE" dirty="0">
                <a:solidFill>
                  <a:srgbClr val="C00000"/>
                </a:solidFill>
              </a:rPr>
              <a:t>Sind mehr Jungen oder mehr Mädchen hoch begabt?</a:t>
            </a:r>
            <a:endParaRPr lang="de-DE" dirty="0"/>
          </a:p>
        </p:txBody>
      </p:sp>
      <p:sp>
        <p:nvSpPr>
          <p:cNvPr id="3" name="Bildplatzhalter 2">
            <a:extLst>
              <a:ext uri="{FF2B5EF4-FFF2-40B4-BE49-F238E27FC236}">
                <a16:creationId xmlns:a16="http://schemas.microsoft.com/office/drawing/2014/main" id="{6C254342-5701-B24E-9AC0-D4C35538F0DB}"/>
              </a:ext>
            </a:extLst>
          </p:cNvPr>
          <p:cNvSpPr>
            <a:spLocks noGrp="1"/>
          </p:cNvSpPr>
          <p:nvPr>
            <p:ph idx="1"/>
          </p:nvPr>
        </p:nvSpPr>
        <p:spPr>
          <a:xfrm>
            <a:off x="690033" y="2629959"/>
            <a:ext cx="11004550" cy="4069292"/>
          </a:xfrm>
        </p:spPr>
        <p:txBody>
          <a:bodyPr>
            <a:normAutofit fontScale="92500" lnSpcReduction="20000"/>
          </a:bodyPr>
          <a:lstStyle/>
          <a:p>
            <a:endParaRPr lang="de-DE" dirty="0">
              <a:latin typeface="+mj-lt"/>
            </a:endParaRPr>
          </a:p>
          <a:p>
            <a:r>
              <a:rPr lang="de-DE" dirty="0">
                <a:latin typeface="+mj-lt"/>
              </a:rPr>
              <a:t>Jungen und Mädchen zeigen eine vergleichbar hohe allgemeine Intelligenz. Das gleiche gilt für spezifischere Denkfähigkeiten im mathematischen oder verbalen Bereich.</a:t>
            </a:r>
          </a:p>
          <a:p>
            <a:r>
              <a:rPr lang="de-DE" dirty="0">
                <a:latin typeface="+mj-lt"/>
              </a:rPr>
              <a:t>Dennoch sind Mädchen in der Begabtenförderung nach wie vor unterrepräsentiert.</a:t>
            </a:r>
          </a:p>
          <a:p>
            <a:r>
              <a:rPr lang="de-DE" dirty="0">
                <a:latin typeface="+mj-lt"/>
              </a:rPr>
              <a:t>Mädchen haben häufig ein geringeres Selbstvertrauen in ihre eigene Leistungsfähigkeit.</a:t>
            </a:r>
          </a:p>
          <a:p>
            <a:r>
              <a:rPr lang="de-DE" dirty="0">
                <a:latin typeface="+mj-lt"/>
              </a:rPr>
              <a:t>Viele Eltern halten immer noch eine Hochbegabung bei einem Jungen wahrscheinlicher. </a:t>
            </a:r>
          </a:p>
          <a:p>
            <a:r>
              <a:rPr lang="de-DE" dirty="0">
                <a:latin typeface="+mj-lt"/>
              </a:rPr>
              <a:t>Mädchen neigen dazu, sich stärker an die Gruppe anzupassen.</a:t>
            </a:r>
          </a:p>
        </p:txBody>
      </p:sp>
      <p:pic>
        <p:nvPicPr>
          <p:cNvPr id="6" name="Grafik 5">
            <a:extLst>
              <a:ext uri="{FF2B5EF4-FFF2-40B4-BE49-F238E27FC236}">
                <a16:creationId xmlns:a16="http://schemas.microsoft.com/office/drawing/2014/main" id="{17B118E3-6599-DD4E-B7B9-9BE97AC1C6D0}"/>
              </a:ext>
            </a:extLst>
          </p:cNvPr>
          <p:cNvPicPr>
            <a:picLocks noChangeAspect="1"/>
          </p:cNvPicPr>
          <p:nvPr/>
        </p:nvPicPr>
        <p:blipFill>
          <a:blip r:embed="rId2"/>
          <a:stretch>
            <a:fillRect/>
          </a:stretch>
        </p:blipFill>
        <p:spPr>
          <a:xfrm>
            <a:off x="4318000" y="1250609"/>
            <a:ext cx="3894667" cy="1542624"/>
          </a:xfrm>
          <a:prstGeom prst="rect">
            <a:avLst/>
          </a:prstGeom>
        </p:spPr>
      </p:pic>
    </p:spTree>
    <p:extLst>
      <p:ext uri="{BB962C8B-B14F-4D97-AF65-F5344CB8AC3E}">
        <p14:creationId xmlns:p14="http://schemas.microsoft.com/office/powerpoint/2010/main" val="1701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A766F-3D3D-7A41-A9F9-ADE5665D879B}"/>
              </a:ext>
            </a:extLst>
          </p:cNvPr>
          <p:cNvSpPr>
            <a:spLocks noGrp="1"/>
          </p:cNvSpPr>
          <p:nvPr>
            <p:ph type="title"/>
          </p:nvPr>
        </p:nvSpPr>
        <p:spPr/>
        <p:txBody>
          <a:bodyPr/>
          <a:lstStyle/>
          <a:p>
            <a:r>
              <a:rPr lang="de-DE" dirty="0">
                <a:solidFill>
                  <a:srgbClr val="C00000"/>
                </a:solidFill>
              </a:rPr>
              <a:t>Wo finden sich die meisten hochbegabten Kinder?</a:t>
            </a:r>
          </a:p>
        </p:txBody>
      </p:sp>
      <p:sp>
        <p:nvSpPr>
          <p:cNvPr id="3" name="Inhaltsplatzhalter 2">
            <a:extLst>
              <a:ext uri="{FF2B5EF4-FFF2-40B4-BE49-F238E27FC236}">
                <a16:creationId xmlns:a16="http://schemas.microsoft.com/office/drawing/2014/main" id="{DB24D7E0-25B7-DB46-8B90-6EFBA88B80D8}"/>
              </a:ext>
            </a:extLst>
          </p:cNvPr>
          <p:cNvSpPr>
            <a:spLocks noGrp="1"/>
          </p:cNvSpPr>
          <p:nvPr>
            <p:ph idx="1"/>
          </p:nvPr>
        </p:nvSpPr>
        <p:spPr/>
        <p:txBody>
          <a:bodyPr/>
          <a:lstStyle/>
          <a:p>
            <a:r>
              <a:rPr lang="de-DE" dirty="0">
                <a:latin typeface="+mj-lt"/>
              </a:rPr>
              <a:t>Hochbegabte sind grundsätzlich in allen gesellschaftlichen Gruppen zu finden. </a:t>
            </a:r>
          </a:p>
          <a:p>
            <a:r>
              <a:rPr lang="de-DE" dirty="0">
                <a:latin typeface="+mj-lt"/>
              </a:rPr>
              <a:t>Die Chancen, entdeckt und gefördert zu werden, sind jedoch nicht gleich verteilt. </a:t>
            </a:r>
          </a:p>
          <a:p>
            <a:r>
              <a:rPr lang="de-DE" dirty="0">
                <a:latin typeface="+mj-lt"/>
              </a:rPr>
              <a:t>Vergleichende </a:t>
            </a:r>
            <a:r>
              <a:rPr lang="de-DE" dirty="0" err="1">
                <a:latin typeface="+mj-lt"/>
              </a:rPr>
              <a:t>Schulleistungsstudien</a:t>
            </a:r>
            <a:r>
              <a:rPr lang="de-DE" dirty="0">
                <a:latin typeface="+mj-lt"/>
              </a:rPr>
              <a:t> wie TIMMS, PERLS oder IGLU zeigen, dass Kinder aus höheren, bildungsfähigen Schichten schon bei deutlich geringeren Leistungen die Empfehlung für den Besuch des Gymnasiums erhalten als Kinder aus anderen Schichten. </a:t>
            </a:r>
          </a:p>
          <a:p>
            <a:r>
              <a:rPr lang="de-DE" dirty="0">
                <a:latin typeface="+mj-lt"/>
              </a:rPr>
              <a:t>Empfehlung und Förderung werden nach wie vor stark durch soziale und auch ethnische Hintergründe bestimmt. </a:t>
            </a:r>
          </a:p>
        </p:txBody>
      </p:sp>
    </p:spTree>
    <p:extLst>
      <p:ext uri="{BB962C8B-B14F-4D97-AF65-F5344CB8AC3E}">
        <p14:creationId xmlns:p14="http://schemas.microsoft.com/office/powerpoint/2010/main" val="39885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91652-AF15-D24F-8058-BD59ED276140}"/>
              </a:ext>
            </a:extLst>
          </p:cNvPr>
          <p:cNvSpPr>
            <a:spLocks noGrp="1"/>
          </p:cNvSpPr>
          <p:nvPr>
            <p:ph type="title"/>
          </p:nvPr>
        </p:nvSpPr>
        <p:spPr/>
        <p:txBody>
          <a:bodyPr/>
          <a:lstStyle/>
          <a:p>
            <a:r>
              <a:rPr lang="de-DE" dirty="0">
                <a:solidFill>
                  <a:srgbClr val="C00000"/>
                </a:solidFill>
              </a:rPr>
              <a:t>Begabung und…</a:t>
            </a:r>
          </a:p>
        </p:txBody>
      </p:sp>
      <p:sp>
        <p:nvSpPr>
          <p:cNvPr id="3" name="Inhaltsplatzhalter 2">
            <a:extLst>
              <a:ext uri="{FF2B5EF4-FFF2-40B4-BE49-F238E27FC236}">
                <a16:creationId xmlns:a16="http://schemas.microsoft.com/office/drawing/2014/main" id="{61879535-9831-6D40-9ABA-14B175F5865A}"/>
              </a:ext>
            </a:extLst>
          </p:cNvPr>
          <p:cNvSpPr>
            <a:spLocks noGrp="1"/>
          </p:cNvSpPr>
          <p:nvPr>
            <p:ph idx="1"/>
          </p:nvPr>
        </p:nvSpPr>
        <p:spPr/>
        <p:txBody>
          <a:bodyPr/>
          <a:lstStyle/>
          <a:p>
            <a:r>
              <a:rPr lang="de-DE" dirty="0">
                <a:latin typeface="+mj-lt"/>
              </a:rPr>
              <a:t>Lewis </a:t>
            </a:r>
            <a:r>
              <a:rPr lang="de-DE" dirty="0" err="1">
                <a:latin typeface="+mj-lt"/>
              </a:rPr>
              <a:t>Terman</a:t>
            </a:r>
            <a:r>
              <a:rPr lang="de-DE" dirty="0">
                <a:latin typeface="+mj-lt"/>
              </a:rPr>
              <a:t>, Psychologe und </a:t>
            </a:r>
            <a:r>
              <a:rPr lang="de-DE" dirty="0" err="1">
                <a:latin typeface="+mj-lt"/>
              </a:rPr>
              <a:t>Hochbegabungsforscher</a:t>
            </a:r>
            <a:r>
              <a:rPr lang="de-DE" dirty="0">
                <a:latin typeface="+mj-lt"/>
              </a:rPr>
              <a:t>, stellt fest, dass begabt zu sein noch lange nicht bedeutet, auch überdurchschnittliche Leistungen zu erbringen. </a:t>
            </a:r>
          </a:p>
          <a:p>
            <a:r>
              <a:rPr lang="de-DE" dirty="0">
                <a:latin typeface="+mj-lt"/>
              </a:rPr>
              <a:t>Dazu benötigten (begabte) Kinder Selbstvertrauen und eine positiv eingestellte soziale Umgebung. </a:t>
            </a:r>
          </a:p>
        </p:txBody>
      </p:sp>
      <p:pic>
        <p:nvPicPr>
          <p:cNvPr id="6" name="Grafik 5">
            <a:extLst>
              <a:ext uri="{FF2B5EF4-FFF2-40B4-BE49-F238E27FC236}">
                <a16:creationId xmlns:a16="http://schemas.microsoft.com/office/drawing/2014/main" id="{F8981F25-F7EF-CE4C-B1B9-BEA67680010C}"/>
              </a:ext>
            </a:extLst>
          </p:cNvPr>
          <p:cNvPicPr>
            <a:picLocks noChangeAspect="1"/>
          </p:cNvPicPr>
          <p:nvPr/>
        </p:nvPicPr>
        <p:blipFill>
          <a:blip r:embed="rId2"/>
          <a:stretch>
            <a:fillRect/>
          </a:stretch>
        </p:blipFill>
        <p:spPr>
          <a:xfrm>
            <a:off x="7918979" y="3927786"/>
            <a:ext cx="2565089" cy="2565089"/>
          </a:xfrm>
          <a:prstGeom prst="rect">
            <a:avLst/>
          </a:prstGeom>
        </p:spPr>
      </p:pic>
    </p:spTree>
    <p:extLst>
      <p:ext uri="{BB962C8B-B14F-4D97-AF65-F5344CB8AC3E}">
        <p14:creationId xmlns:p14="http://schemas.microsoft.com/office/powerpoint/2010/main" val="41365793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20</Slides>
  <Notes>1</Notes>
  <HiddenSlides>0</HiddenSlide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Office</vt:lpstr>
      <vt:lpstr>Begabte Schülerinnen und Schüler fördern  </vt:lpstr>
      <vt:lpstr>PowerPoint-Präsentation</vt:lpstr>
      <vt:lpstr>Was ist Hochbegabung?</vt:lpstr>
      <vt:lpstr>PowerPoint-Präsentation</vt:lpstr>
      <vt:lpstr>Wie kann ich Hochbegabung erkennen?</vt:lpstr>
      <vt:lpstr>Es stellt sich die Frage: Begabt wofür?</vt:lpstr>
      <vt:lpstr>Sind mehr Jungen oder mehr Mädchen hoch begabt?</vt:lpstr>
      <vt:lpstr>Wo finden sich die meisten hochbegabten Kinder?</vt:lpstr>
      <vt:lpstr>Begabung und…</vt:lpstr>
      <vt:lpstr>…brauchen hoch begabte Kinder hoch begabt Lehrerinnen und Lehrer?</vt:lpstr>
      <vt:lpstr>PowerPoint-Präsentation</vt:lpstr>
      <vt:lpstr>„Es gibt nichts Ungerechteres als die gleiche Behandlung von Ungleichen.“  (Paul F. Brandwein, amerikanischer Psychologe, 1912-1994) </vt:lpstr>
      <vt:lpstr>PowerPoint-Präsentation</vt:lpstr>
      <vt:lpstr>Förderungsmöglichkeiten in der Schule: </vt:lpstr>
      <vt:lpstr>PowerPoint-Präsentation</vt:lpstr>
      <vt:lpstr>Innere Differenzierung: </vt:lpstr>
      <vt:lpstr>Jetzt sind Sie dran: </vt:lpstr>
      <vt:lpstr>Laden Sie Ihre modifizierte Unterrichtsreihe auf dem SharePoint (WM – begabte Schülerinnen und Schüler finden und fördern / ihre Arbeitsgruppe: </vt:lpstr>
      <vt:lpstr>Externe Kooperationspartner: </vt:lpstr>
      <vt:lpstr>Umfassende Informationsmöglichkeiten: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Begabte Schülerinnen und Schüler fördern  </dc:title>
  <dc:creator>Gabriele Kersting</dc:creator>
  <cp:lastModifiedBy>Gabriele Kersting</cp:lastModifiedBy>
  <cp:revision>9</cp:revision>
  <dcterms:created xsi:type="dcterms:W3CDTF">2020-03-07T14:08:50Z</dcterms:created>
  <dcterms:modified xsi:type="dcterms:W3CDTF">2020-03-24T11:50:04Z</dcterms:modified>
</cp:coreProperties>
</file>