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8"/>
  </p:notesMasterIdLst>
  <p:sldIdLst>
    <p:sldId id="256" r:id="rId2"/>
    <p:sldId id="296" r:id="rId3"/>
    <p:sldId id="275" r:id="rId4"/>
    <p:sldId id="285" r:id="rId5"/>
    <p:sldId id="282" r:id="rId6"/>
    <p:sldId id="28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11620-483A-4122-81C1-E949A36F025A}" type="datetimeFigureOut">
              <a:rPr lang="de-DE" smtClean="0"/>
              <a:t>25.04.2020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90F45-D36A-420E-ACA1-C8125598F0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51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90F45-D36A-420E-ACA1-C8125598F03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744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F557-9476-42B7-B098-4D39EBB96BE2}" type="datetime1">
              <a:rPr lang="en-US" smtClean="0"/>
              <a:t>4/25/2020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Staatliches Studienseminar für das Lehramt an Realschule plus Trier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7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7EE1-4659-483D-A0E8-348B4DD96BC2}" type="datetime1">
              <a:rPr lang="en-US" smtClean="0"/>
              <a:t>4/25/2020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Staatliches Studienseminar für das Lehramt an Realschule plus Trier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6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8EB53-ED33-46C3-A573-D2EC10594E35}" type="datetime1">
              <a:rPr lang="en-US" smtClean="0"/>
              <a:t>4/25/2020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Staatliches Studienseminar für das Lehramt an Realschule plus Trier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0C74-BBF5-4F7F-BF7D-C26BD9DC0613}" type="datetime1">
              <a:rPr lang="en-US" smtClean="0"/>
              <a:t>4/25/2020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Staatliches Studienseminar für das Lehramt an Realschule plus Trier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8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CB6B-3223-4538-B7C1-5BCD33312115}" type="datetime1">
              <a:rPr lang="en-US" smtClean="0"/>
              <a:t>4/25/2020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Staatliches Studienseminar für das Lehramt an Realschule plus Trier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5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CF89-DFA4-4655-A2A0-E08F7B507AF2}" type="datetime1">
              <a:rPr lang="en-US" smtClean="0"/>
              <a:t>4/25/2020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Staatliches Studienseminar für das Lehramt an Realschule plus Trier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727A-12C2-4399-9BE0-4A189525ADF7}" type="datetime1">
              <a:rPr lang="en-US" smtClean="0"/>
              <a:t>4/25/2020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Staatliches Studienseminar für das Lehramt an Realschule plus Trier</a:t>
            </a: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51EE-9AA1-4EFB-8C2F-0961BCD566CC}" type="datetime1">
              <a:rPr lang="en-US" smtClean="0"/>
              <a:t>4/25/2020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Staatliches Studienseminar für das Lehramt an Realschule plus Trier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8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3BAB-AD10-46E4-9C0A-2012FFDE36AC}" type="datetime1">
              <a:rPr lang="en-US" smtClean="0"/>
              <a:t>4/25/2020</a:t>
            </a:fld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Staatliches Studienseminar für das Lehramt an Realschule plus Trier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8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A0BD-ABEE-4E0F-B5B1-8C808ABDD168}" type="datetime1">
              <a:rPr lang="en-US" smtClean="0"/>
              <a:t>4/25/2020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Staatliches Studienseminar für das Lehramt an Realschule plus Trier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4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A681-1C6E-4578-9FFF-FEA03CF3279E}" type="datetime1">
              <a:rPr lang="en-US" smtClean="0"/>
              <a:t>4/25/2020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Staatliches Studienseminar für das Lehramt an Realschule plus Trier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4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7DD1-E60B-40CA-BA0D-EA9343841A6B}" type="datetime1">
              <a:rPr lang="en-US" smtClean="0"/>
              <a:t>4/25/2020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Staatliches Studienseminar für das Lehramt an Realschule plus Trier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6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2020%20dEEp%20START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2020%20dEEp%20START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2020%20dEEp%20START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2020%20dEEp%20START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2020%20dEEp%20START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2020%20dEEp%20START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524000" y="1622738"/>
            <a:ext cx="9242738" cy="188031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dirty="0">
                <a:solidFill>
                  <a:prstClr val="black"/>
                </a:solidFill>
                <a:latin typeface="Calibri Light" panose="020F0302020204030204"/>
              </a:rPr>
              <a:t>Unterricht vorbereiten und planen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Pfeil: nach oben 2">
            <a:hlinkClick r:id="rId3" action="ppaction://hlinkpres?slideindex=1&amp;slidetitle="/>
            <a:extLst>
              <a:ext uri="{FF2B5EF4-FFF2-40B4-BE49-F238E27FC236}">
                <a16:creationId xmlns:a16="http://schemas.microsoft.com/office/drawing/2014/main" id="{1A5C9EF8-FB78-4AC4-9040-5EC3F8B9455A}"/>
              </a:ext>
            </a:extLst>
          </p:cNvPr>
          <p:cNvSpPr/>
          <p:nvPr/>
        </p:nvSpPr>
        <p:spPr>
          <a:xfrm>
            <a:off x="11150494" y="6158434"/>
            <a:ext cx="593648" cy="360040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85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65544"/>
            <a:ext cx="10799618" cy="5392456"/>
          </a:xfrm>
        </p:spPr>
        <p:txBody>
          <a:bodyPr>
            <a:normAutofit fontScale="92500" lnSpcReduction="20000"/>
          </a:bodyPr>
          <a:lstStyle/>
          <a:p>
            <a:r>
              <a:rPr lang="de-DE" sz="3900" dirty="0">
                <a:solidFill>
                  <a:srgbClr val="0070C0"/>
                </a:solidFill>
                <a:latin typeface="+mj-lt"/>
              </a:rPr>
              <a:t>Modul 1: Schule und Beruf</a:t>
            </a:r>
          </a:p>
          <a:p>
            <a:pPr marL="0" indent="0">
              <a:buNone/>
            </a:pPr>
            <a:r>
              <a:rPr lang="de-DE" sz="3900" dirty="0">
                <a:latin typeface="+mj-lt"/>
              </a:rPr>
              <a:t>…bauen im Rahmen Ihrer Ausbildungssituation </a:t>
            </a:r>
            <a:r>
              <a:rPr lang="de-DE" sz="3900" dirty="0">
                <a:solidFill>
                  <a:srgbClr val="00B050"/>
                </a:solidFill>
                <a:latin typeface="+mj-lt"/>
              </a:rPr>
              <a:t>Kooperationsformen sowie Netzwerke an Beziehungen im Team </a:t>
            </a:r>
            <a:r>
              <a:rPr lang="de-DE" sz="3900" dirty="0">
                <a:latin typeface="+mj-lt"/>
              </a:rPr>
              <a:t>und in der Schule auf.</a:t>
            </a:r>
          </a:p>
          <a:p>
            <a:endParaRPr lang="de-DE" sz="3900" dirty="0">
              <a:solidFill>
                <a:srgbClr val="0070C0"/>
              </a:solidFill>
              <a:latin typeface="+mj-lt"/>
            </a:endParaRPr>
          </a:p>
          <a:p>
            <a:r>
              <a:rPr lang="de-DE" sz="3900" dirty="0">
                <a:solidFill>
                  <a:srgbClr val="0070C0"/>
                </a:solidFill>
                <a:latin typeface="+mj-lt"/>
              </a:rPr>
              <a:t>Modul 4: Unterricht</a:t>
            </a:r>
          </a:p>
          <a:p>
            <a:pPr marL="0" indent="0">
              <a:buNone/>
            </a:pPr>
            <a:r>
              <a:rPr lang="de-DE" sz="3900" dirty="0">
                <a:latin typeface="+mj-lt"/>
              </a:rPr>
              <a:t>…verfügen über ein </a:t>
            </a:r>
            <a:r>
              <a:rPr lang="de-DE" sz="3900" dirty="0">
                <a:solidFill>
                  <a:srgbClr val="00B050"/>
                </a:solidFill>
                <a:latin typeface="+mj-lt"/>
              </a:rPr>
              <a:t>didaktisch-methodisches Handlungsrepertoire und verwenden es adressatengerecht, situationsangemessen und zielorientiert an</a:t>
            </a:r>
            <a:r>
              <a:rPr lang="de-DE" sz="3900" dirty="0">
                <a:latin typeface="+mj-lt"/>
              </a:rPr>
              <a:t>, insbesondere auch zum gemeinsamen Unterrichten von Schülerinnen und Schülern mit und ohne Behinderung</a:t>
            </a:r>
          </a:p>
          <a:p>
            <a:endParaRPr lang="de-DE" dirty="0"/>
          </a:p>
        </p:txBody>
      </p:sp>
      <p:sp>
        <p:nvSpPr>
          <p:cNvPr id="4" name="Abgerundetes Rechteck 3"/>
          <p:cNvSpPr/>
          <p:nvPr/>
        </p:nvSpPr>
        <p:spPr>
          <a:xfrm>
            <a:off x="838200" y="365126"/>
            <a:ext cx="10515600" cy="74245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solidFill>
                  <a:schemeClr val="tx1"/>
                </a:solidFill>
                <a:latin typeface="+mj-lt"/>
              </a:rPr>
              <a:t>Ausbildungsziele - Modulbezug</a:t>
            </a:r>
          </a:p>
        </p:txBody>
      </p:sp>
      <p:sp>
        <p:nvSpPr>
          <p:cNvPr id="5" name="Pfeil: nach oben 4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1A5C9EF8-FB78-4AC4-9040-5EC3F8B9455A}"/>
              </a:ext>
            </a:extLst>
          </p:cNvPr>
          <p:cNvSpPr/>
          <p:nvPr/>
        </p:nvSpPr>
        <p:spPr>
          <a:xfrm>
            <a:off x="11192058" y="6132834"/>
            <a:ext cx="593648" cy="360040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47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303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de-DE" sz="3600" u="sng" dirty="0">
                <a:latin typeface="+mj-lt"/>
              </a:rPr>
              <a:t>Grundlegende </a:t>
            </a:r>
            <a:r>
              <a:rPr lang="de-DE" sz="3600" u="sng" dirty="0" err="1">
                <a:latin typeface="+mj-lt"/>
              </a:rPr>
              <a:t>Denkwege</a:t>
            </a:r>
            <a:r>
              <a:rPr lang="de-DE" sz="3600" dirty="0">
                <a:latin typeface="+mj-lt"/>
              </a:rPr>
              <a:t> und Planungsschritte fächerübergreifend anbahnen</a:t>
            </a:r>
          </a:p>
          <a:p>
            <a:pPr>
              <a:buFontTx/>
              <a:buChar char="-"/>
            </a:pPr>
            <a:endParaRPr lang="de-DE" sz="3600" dirty="0">
              <a:latin typeface="+mj-lt"/>
            </a:endParaRPr>
          </a:p>
          <a:p>
            <a:pPr>
              <a:buFontTx/>
              <a:buChar char="-"/>
            </a:pPr>
            <a:r>
              <a:rPr lang="de-DE" sz="3600" u="sng" dirty="0">
                <a:latin typeface="+mj-lt"/>
              </a:rPr>
              <a:t>Planungen in </a:t>
            </a:r>
            <a:r>
              <a:rPr lang="de-DE" sz="3600" b="1" u="sng" dirty="0">
                <a:latin typeface="+mj-lt"/>
              </a:rPr>
              <a:t>„Reihen“ </a:t>
            </a:r>
            <a:r>
              <a:rPr lang="de-DE" sz="3600" u="sng" dirty="0">
                <a:latin typeface="+mj-lt"/>
              </a:rPr>
              <a:t>und </a:t>
            </a:r>
            <a:r>
              <a:rPr lang="de-DE" sz="3600" b="1" u="sng" dirty="0">
                <a:latin typeface="+mj-lt"/>
              </a:rPr>
              <a:t>„Sequenzen“</a:t>
            </a:r>
            <a:r>
              <a:rPr lang="de-DE" sz="3600" b="1" dirty="0">
                <a:latin typeface="+mj-lt"/>
              </a:rPr>
              <a:t> </a:t>
            </a:r>
            <a:r>
              <a:rPr lang="de-DE" sz="3600" dirty="0">
                <a:latin typeface="+mj-lt"/>
              </a:rPr>
              <a:t>immer unter dem </a:t>
            </a:r>
            <a:r>
              <a:rPr lang="de-DE" sz="3600" u="sng" dirty="0">
                <a:latin typeface="+mj-lt"/>
              </a:rPr>
              <a:t>Primat der Didaktik</a:t>
            </a:r>
            <a:r>
              <a:rPr lang="de-DE" sz="3600" dirty="0">
                <a:latin typeface="+mj-lt"/>
              </a:rPr>
              <a:t> angehen</a:t>
            </a:r>
          </a:p>
          <a:p>
            <a:pPr>
              <a:buFontTx/>
              <a:buChar char="-"/>
            </a:pPr>
            <a:endParaRPr lang="de-DE" sz="3600" dirty="0">
              <a:latin typeface="+mj-lt"/>
            </a:endParaRPr>
          </a:p>
          <a:p>
            <a:pPr>
              <a:buFontTx/>
              <a:buChar char="-"/>
            </a:pPr>
            <a:r>
              <a:rPr lang="de-DE" sz="3600" u="sng" dirty="0">
                <a:latin typeface="+mj-lt"/>
              </a:rPr>
              <a:t>Didaktische Lösungswege als Kern der U.-Planung </a:t>
            </a:r>
            <a:r>
              <a:rPr lang="de-DE" sz="3600" dirty="0">
                <a:latin typeface="+mj-lt"/>
              </a:rPr>
              <a:t>verstehen</a:t>
            </a:r>
          </a:p>
          <a:p>
            <a:pPr marL="0" indent="0">
              <a:buNone/>
            </a:pPr>
            <a:r>
              <a:rPr lang="de-DE" sz="3600" dirty="0"/>
              <a:t>  </a:t>
            </a:r>
          </a:p>
          <a:p>
            <a:pPr marL="0" indent="0">
              <a:buNone/>
            </a:pPr>
            <a:r>
              <a:rPr lang="de-DE" sz="3600" dirty="0"/>
              <a:t> 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838200" y="365126"/>
            <a:ext cx="10515600" cy="74245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solidFill>
                  <a:schemeClr val="tx1"/>
                </a:solidFill>
                <a:latin typeface="+mj-lt"/>
              </a:rPr>
              <a:t>Inhaltliche Schwerpunkte der Sitzung</a:t>
            </a:r>
          </a:p>
        </p:txBody>
      </p:sp>
      <p:sp>
        <p:nvSpPr>
          <p:cNvPr id="4" name="Pfeil: nach oben 3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1A5C9EF8-FB78-4AC4-9040-5EC3F8B9455A}"/>
              </a:ext>
            </a:extLst>
          </p:cNvPr>
          <p:cNvSpPr/>
          <p:nvPr/>
        </p:nvSpPr>
        <p:spPr>
          <a:xfrm>
            <a:off x="11140104" y="6012961"/>
            <a:ext cx="593648" cy="360040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53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71222"/>
            <a:ext cx="11074758" cy="4785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400" dirty="0"/>
              <a:t>- </a:t>
            </a:r>
            <a:r>
              <a:rPr lang="de-DE" sz="3900" dirty="0">
                <a:solidFill>
                  <a:srgbClr val="00B050"/>
                </a:solidFill>
                <a:latin typeface="+mj-lt"/>
              </a:rPr>
              <a:t>Lehrplan</a:t>
            </a:r>
            <a:r>
              <a:rPr lang="de-DE" sz="3900" dirty="0">
                <a:latin typeface="+mj-lt"/>
              </a:rPr>
              <a:t>  </a:t>
            </a:r>
          </a:p>
          <a:p>
            <a:pPr marL="0" indent="0">
              <a:buNone/>
            </a:pPr>
            <a:r>
              <a:rPr lang="de-DE" sz="3900" dirty="0">
                <a:latin typeface="+mj-lt"/>
              </a:rPr>
              <a:t>- </a:t>
            </a:r>
            <a:r>
              <a:rPr lang="de-DE" sz="3900" dirty="0">
                <a:solidFill>
                  <a:srgbClr val="00B050"/>
                </a:solidFill>
                <a:latin typeface="+mj-lt"/>
              </a:rPr>
              <a:t>Bildungsstandards</a:t>
            </a:r>
            <a:r>
              <a:rPr lang="de-DE" sz="3900" dirty="0">
                <a:latin typeface="+mj-lt"/>
              </a:rPr>
              <a:t> incl. Kompetenzen, ORS</a:t>
            </a:r>
          </a:p>
          <a:p>
            <a:pPr marL="0" indent="0">
              <a:buNone/>
            </a:pPr>
            <a:r>
              <a:rPr lang="de-DE" sz="3900" dirty="0">
                <a:latin typeface="+mj-lt"/>
              </a:rPr>
              <a:t>- (schulinterne) </a:t>
            </a:r>
            <a:r>
              <a:rPr lang="de-DE" sz="3900" dirty="0">
                <a:solidFill>
                  <a:srgbClr val="00B050"/>
                </a:solidFill>
                <a:latin typeface="+mj-lt"/>
              </a:rPr>
              <a:t>Arbeitspläne</a:t>
            </a:r>
            <a:r>
              <a:rPr lang="de-DE" sz="3900" dirty="0">
                <a:latin typeface="+mj-lt"/>
              </a:rPr>
              <a:t>  </a:t>
            </a:r>
          </a:p>
          <a:p>
            <a:pPr marL="0" indent="0">
              <a:buNone/>
            </a:pPr>
            <a:endParaRPr lang="de-DE" sz="3900" dirty="0">
              <a:latin typeface="+mj-lt"/>
            </a:endParaRPr>
          </a:p>
          <a:p>
            <a:pPr>
              <a:buFontTx/>
              <a:buChar char="-"/>
            </a:pPr>
            <a:r>
              <a:rPr lang="de-DE" sz="3900" dirty="0">
                <a:solidFill>
                  <a:srgbClr val="00B050"/>
                </a:solidFill>
                <a:latin typeface="+mj-lt"/>
              </a:rPr>
              <a:t>Fachlich</a:t>
            </a:r>
            <a:r>
              <a:rPr lang="de-DE" sz="3900" dirty="0">
                <a:latin typeface="+mj-lt"/>
              </a:rPr>
              <a:t> und </a:t>
            </a:r>
            <a:r>
              <a:rPr lang="de-DE" sz="3900" dirty="0">
                <a:solidFill>
                  <a:srgbClr val="00B050"/>
                </a:solidFill>
                <a:latin typeface="+mj-lt"/>
              </a:rPr>
              <a:t>fachdidaktisch</a:t>
            </a:r>
            <a:r>
              <a:rPr lang="de-DE" sz="3900" dirty="0">
                <a:latin typeface="+mj-lt"/>
              </a:rPr>
              <a:t> intensive   </a:t>
            </a:r>
          </a:p>
          <a:p>
            <a:pPr marL="0" indent="0">
              <a:buNone/>
            </a:pPr>
            <a:r>
              <a:rPr lang="de-DE" sz="3900" dirty="0">
                <a:latin typeface="+mj-lt"/>
              </a:rPr>
              <a:t>  </a:t>
            </a:r>
            <a:r>
              <a:rPr lang="de-DE" sz="3900" dirty="0">
                <a:solidFill>
                  <a:srgbClr val="00B050"/>
                </a:solidFill>
                <a:latin typeface="+mj-lt"/>
              </a:rPr>
              <a:t>Auseinandersetzung mit konkreter Thematik</a:t>
            </a:r>
            <a:r>
              <a:rPr lang="de-DE" sz="3900" dirty="0">
                <a:latin typeface="+mj-lt"/>
              </a:rPr>
              <a:t>:  </a:t>
            </a:r>
          </a:p>
          <a:p>
            <a:pPr marL="0" indent="0">
              <a:buNone/>
            </a:pPr>
            <a:r>
              <a:rPr lang="de-DE" sz="3900" dirty="0">
                <a:latin typeface="+mj-lt"/>
              </a:rPr>
              <a:t>  Z.B. Schulbücher, Fachbücher, (Fach)Artikel</a:t>
            </a:r>
          </a:p>
          <a:p>
            <a:pPr marL="0" indent="0">
              <a:buNone/>
            </a:pPr>
            <a:endParaRPr lang="de-DE" sz="3800" dirty="0"/>
          </a:p>
          <a:p>
            <a:pPr marL="0" indent="0">
              <a:buNone/>
            </a:pPr>
            <a:endParaRPr lang="de-DE" sz="3200" dirty="0"/>
          </a:p>
        </p:txBody>
      </p:sp>
      <p:sp>
        <p:nvSpPr>
          <p:cNvPr id="5" name="Abgerundetes Rechteck 4"/>
          <p:cNvSpPr/>
          <p:nvPr/>
        </p:nvSpPr>
        <p:spPr>
          <a:xfrm>
            <a:off x="124691" y="300730"/>
            <a:ext cx="11788267" cy="110758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solidFill>
                  <a:schemeClr val="tx1"/>
                </a:solidFill>
                <a:latin typeface="+mj-lt"/>
              </a:rPr>
              <a:t>Vorbereitung: Themenfindung / Einarbeiten in Vorgaben </a:t>
            </a:r>
          </a:p>
        </p:txBody>
      </p:sp>
      <p:sp>
        <p:nvSpPr>
          <p:cNvPr id="4" name="Pfeil: nach oben 3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1A5C9EF8-FB78-4AC4-9040-5EC3F8B9455A}"/>
              </a:ext>
            </a:extLst>
          </p:cNvPr>
          <p:cNvSpPr/>
          <p:nvPr/>
        </p:nvSpPr>
        <p:spPr>
          <a:xfrm>
            <a:off x="11181667" y="6159219"/>
            <a:ext cx="593648" cy="360040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71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838200" y="556550"/>
            <a:ext cx="10456572" cy="5409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solidFill>
                  <a:schemeClr val="tx1"/>
                </a:solidFill>
                <a:latin typeface="+mj-lt"/>
              </a:rPr>
              <a:t>Erste Vorbereitungen im Überblick</a:t>
            </a:r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1133344" y="3408358"/>
            <a:ext cx="3844328" cy="204160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Lerngruppenanalyse</a:t>
            </a:r>
            <a:r>
              <a:rPr kumimoji="0" 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: </a:t>
            </a:r>
            <a:endParaRPr kumimoji="0" 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Diagnose der individuellen Lernvoraussetzungen zur konkreten Thematik</a:t>
            </a:r>
            <a:endParaRPr kumimoji="0" lang="de-D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7566350" y="3456681"/>
            <a:ext cx="3802528" cy="20681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Ziele meines Unterrichts: </a:t>
            </a: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Zusammenstellung der Kompetenzen und Lernziele; Auswahl in Abgleich mit meiner Lerngruppenanalyse </a:t>
            </a:r>
            <a:endParaRPr kumimoji="0" lang="de-D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3767070" y="1462938"/>
            <a:ext cx="5009882" cy="210034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Themenfindung:</a:t>
            </a:r>
            <a:r>
              <a:rPr kumimoji="0" 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kumimoji="0" 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Einarbeitung in Lehrpläne, Bildungsstandards, Arbeitspläne der Schule) und fachlich und fachdidaktisch intensive Auseinandersetzung mit der Thematik</a:t>
            </a:r>
            <a:endParaRPr kumimoji="0" lang="de-D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4599904" y="5457175"/>
            <a:ext cx="3296992" cy="8991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+mj-lt"/>
              </a:rPr>
              <a:t>Grobplanung der </a:t>
            </a:r>
            <a:r>
              <a:rPr lang="de-DE" b="1" dirty="0">
                <a:latin typeface="+mj-lt"/>
              </a:rPr>
              <a:t>Unterrichtsreihe</a:t>
            </a:r>
          </a:p>
        </p:txBody>
      </p:sp>
      <p:sp>
        <p:nvSpPr>
          <p:cNvPr id="25" name="Pfeil nach links, rechts und oben 24"/>
          <p:cNvSpPr/>
          <p:nvPr/>
        </p:nvSpPr>
        <p:spPr>
          <a:xfrm rot="10800000">
            <a:off x="4977672" y="4145670"/>
            <a:ext cx="2588678" cy="1174062"/>
          </a:xfrm>
          <a:prstGeom prst="leftRightUp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Rechteckiger Pfeil 30"/>
          <p:cNvSpPr/>
          <p:nvPr/>
        </p:nvSpPr>
        <p:spPr>
          <a:xfrm rot="16200000">
            <a:off x="2960139" y="4578897"/>
            <a:ext cx="1120462" cy="186342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489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iger Pfeil 7"/>
          <p:cNvSpPr/>
          <p:nvPr/>
        </p:nvSpPr>
        <p:spPr>
          <a:xfrm rot="5400000" flipH="1">
            <a:off x="8528115" y="4705448"/>
            <a:ext cx="929215" cy="1801569"/>
          </a:xfrm>
          <a:prstGeom prst="bentArrow">
            <a:avLst>
              <a:gd name="adj1" fmla="val 33815"/>
              <a:gd name="adj2" fmla="val 25000"/>
              <a:gd name="adj3" fmla="val 25000"/>
              <a:gd name="adj4" fmla="val 349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Pfeil nach rechts 9"/>
          <p:cNvSpPr/>
          <p:nvPr/>
        </p:nvSpPr>
        <p:spPr>
          <a:xfrm rot="2662008">
            <a:off x="7621829" y="3281272"/>
            <a:ext cx="644577" cy="35082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rechts 16"/>
          <p:cNvSpPr/>
          <p:nvPr/>
        </p:nvSpPr>
        <p:spPr>
          <a:xfrm rot="7763086">
            <a:off x="3784857" y="3149550"/>
            <a:ext cx="644577" cy="35082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: nach oben 12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1A5C9EF8-FB78-4AC4-9040-5EC3F8B9455A}"/>
              </a:ext>
            </a:extLst>
          </p:cNvPr>
          <p:cNvSpPr/>
          <p:nvPr/>
        </p:nvSpPr>
        <p:spPr>
          <a:xfrm>
            <a:off x="11160885" y="6121430"/>
            <a:ext cx="593648" cy="360040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77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de-DE" sz="2000" b="1" dirty="0" err="1">
                <a:latin typeface="+mj-lt"/>
              </a:rPr>
              <a:t>Krummrich</a:t>
            </a:r>
            <a:r>
              <a:rPr lang="de-DE" sz="2000" b="1" dirty="0">
                <a:latin typeface="+mj-lt"/>
              </a:rPr>
              <a:t>, W. / Maul-</a:t>
            </a:r>
            <a:r>
              <a:rPr lang="de-DE" sz="2000" b="1" dirty="0" err="1">
                <a:latin typeface="+mj-lt"/>
              </a:rPr>
              <a:t>Krummrich</a:t>
            </a:r>
            <a:r>
              <a:rPr lang="de-DE" sz="2000" b="1" dirty="0">
                <a:latin typeface="+mj-lt"/>
              </a:rPr>
              <a:t> G. (2010): Gut vorbereitet im Unterricht. Lernprozesse planen und begleiten. Weinheim und Basel: Beltz.</a:t>
            </a:r>
          </a:p>
          <a:p>
            <a:r>
              <a:rPr lang="de-DE" sz="2000" b="1" dirty="0">
                <a:latin typeface="+mj-lt"/>
              </a:rPr>
              <a:t>Mattes, Wolfgang (2011): Routiniert planen – effizient unterrichten. Paderborn: Schöningh.   </a:t>
            </a:r>
            <a:r>
              <a:rPr lang="de-DE" sz="2000" dirty="0">
                <a:latin typeface="+mj-lt"/>
              </a:rPr>
              <a:t>                                        </a:t>
            </a:r>
            <a:r>
              <a:rPr lang="de-DE" dirty="0">
                <a:latin typeface="+mj-lt"/>
              </a:rPr>
              <a:t>- - - - - - - - - - - - - - - - - - - - - - - - - - - - - - - - - - - - - - - - - - - - - - - - - - - - - </a:t>
            </a:r>
          </a:p>
          <a:p>
            <a:r>
              <a:rPr lang="de-DE" sz="1900" b="1" dirty="0">
                <a:latin typeface="+mj-lt"/>
              </a:rPr>
              <a:t>Grundlagenliteratur</a:t>
            </a:r>
            <a:r>
              <a:rPr lang="de-DE" sz="1900" dirty="0">
                <a:latin typeface="+mj-lt"/>
              </a:rPr>
              <a:t>: </a:t>
            </a:r>
          </a:p>
          <a:p>
            <a:pPr lvl="0" fontAlgn="base"/>
            <a:r>
              <a:rPr lang="de-DE" sz="1900" dirty="0">
                <a:latin typeface="+mj-lt"/>
              </a:rPr>
              <a:t>Bovet, Gerlinde/ </a:t>
            </a:r>
            <a:r>
              <a:rPr lang="de-DE" sz="1900" dirty="0" err="1">
                <a:latin typeface="+mj-lt"/>
              </a:rPr>
              <a:t>Huwendiek</a:t>
            </a:r>
            <a:r>
              <a:rPr lang="de-DE" sz="1900" dirty="0">
                <a:latin typeface="+mj-lt"/>
              </a:rPr>
              <a:t>, Volker (Hrsg.) (2014): </a:t>
            </a:r>
            <a:r>
              <a:rPr lang="de-DE" sz="1900" b="1" dirty="0">
                <a:latin typeface="+mj-lt"/>
              </a:rPr>
              <a:t>Leitfaden Schulpraxis</a:t>
            </a:r>
            <a:r>
              <a:rPr lang="de-DE" sz="1900" dirty="0">
                <a:latin typeface="+mj-lt"/>
              </a:rPr>
              <a:t>. Pädagogik und Psychologie für den Lehrberuf. 7. überarbeitete Auflage, Berlin (Cornelsen Skriptor).  </a:t>
            </a:r>
          </a:p>
          <a:p>
            <a:pPr lvl="0" fontAlgn="base"/>
            <a:r>
              <a:rPr lang="de-DE" sz="1900" dirty="0">
                <a:latin typeface="+mj-lt"/>
              </a:rPr>
              <a:t>Brenner, Gerd/Brenner, Kira (2011): Lernen lehren: </a:t>
            </a:r>
            <a:r>
              <a:rPr lang="de-DE" sz="1900" b="1" dirty="0">
                <a:latin typeface="+mj-lt"/>
              </a:rPr>
              <a:t>Methoden für alle Fächer</a:t>
            </a:r>
            <a:r>
              <a:rPr lang="de-DE" sz="1900" dirty="0">
                <a:latin typeface="+mj-lt"/>
              </a:rPr>
              <a:t>: Sekundarstufe I und II. (Cornelsen).</a:t>
            </a:r>
          </a:p>
          <a:p>
            <a:pPr lvl="0" fontAlgn="base"/>
            <a:r>
              <a:rPr lang="de-DE" sz="1900" dirty="0">
                <a:latin typeface="+mj-lt"/>
              </a:rPr>
              <a:t>Brüning, Ludger / Saum, Tobias (2009): Erfolgreich unterrichten durch </a:t>
            </a:r>
            <a:r>
              <a:rPr lang="de-DE" sz="1900" b="1" dirty="0">
                <a:latin typeface="+mj-lt"/>
              </a:rPr>
              <a:t>Kooperatives Lernen</a:t>
            </a:r>
            <a:r>
              <a:rPr lang="de-DE" sz="1900" dirty="0">
                <a:latin typeface="+mj-lt"/>
              </a:rPr>
              <a:t>. Strategien zur Schüleraktivierung. Essen (NDS). </a:t>
            </a:r>
          </a:p>
          <a:p>
            <a:pPr lvl="0" fontAlgn="base"/>
            <a:r>
              <a:rPr lang="de-DE" sz="1900" dirty="0">
                <a:latin typeface="+mj-lt"/>
              </a:rPr>
              <a:t>Esslinger-Hinz / </a:t>
            </a:r>
            <a:r>
              <a:rPr lang="de-DE" sz="1900" dirty="0" err="1">
                <a:latin typeface="+mj-lt"/>
              </a:rPr>
              <a:t>Wigbers</a:t>
            </a:r>
            <a:r>
              <a:rPr lang="de-DE" sz="1900" dirty="0">
                <a:latin typeface="+mj-lt"/>
              </a:rPr>
              <a:t> u.a. (2013): Der ausführliche Unterrichtsentwurf. Beltz (Weinheim und Basel)</a:t>
            </a:r>
          </a:p>
          <a:p>
            <a:pPr lvl="0" fontAlgn="base"/>
            <a:r>
              <a:rPr lang="de-DE" sz="1900" dirty="0">
                <a:latin typeface="+mj-lt"/>
              </a:rPr>
              <a:t>Ministerium für Bildung, Rheinland-Pfalz (2017): </a:t>
            </a:r>
            <a:r>
              <a:rPr lang="de-DE" sz="1900" b="1" dirty="0">
                <a:latin typeface="+mj-lt"/>
              </a:rPr>
              <a:t>Orientierungsrahmen Schulqualität</a:t>
            </a:r>
            <a:r>
              <a:rPr lang="de-DE" sz="1900" dirty="0">
                <a:latin typeface="+mj-lt"/>
              </a:rPr>
              <a:t>.  </a:t>
            </a:r>
          </a:p>
          <a:p>
            <a:pPr marL="0" lv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Abgerundetes Rechteck 2"/>
          <p:cNvSpPr/>
          <p:nvPr/>
        </p:nvSpPr>
        <p:spPr>
          <a:xfrm>
            <a:off x="838200" y="746975"/>
            <a:ext cx="10515600" cy="7727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solidFill>
                  <a:schemeClr val="tx1"/>
                </a:solidFill>
                <a:latin typeface="+mj-lt"/>
              </a:rPr>
              <a:t>Literaturauswahl</a:t>
            </a:r>
          </a:p>
        </p:txBody>
      </p:sp>
      <p:sp>
        <p:nvSpPr>
          <p:cNvPr id="4" name="Pfeil: nach oben 3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1A5C9EF8-FB78-4AC4-9040-5EC3F8B9455A}"/>
              </a:ext>
            </a:extLst>
          </p:cNvPr>
          <p:cNvSpPr/>
          <p:nvPr/>
        </p:nvSpPr>
        <p:spPr>
          <a:xfrm>
            <a:off x="11353800" y="6176963"/>
            <a:ext cx="593648" cy="360040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927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413</Words>
  <Application>Microsoft Office PowerPoint</Application>
  <PresentationFormat>Breitbild</PresentationFormat>
  <Paragraphs>40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SteffenKlein</dc:creator>
  <cp:lastModifiedBy>Steffen</cp:lastModifiedBy>
  <cp:revision>114</cp:revision>
  <dcterms:created xsi:type="dcterms:W3CDTF">2014-07-08T07:43:23Z</dcterms:created>
  <dcterms:modified xsi:type="dcterms:W3CDTF">2020-04-25T16:27:41Z</dcterms:modified>
</cp:coreProperties>
</file>