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"/>
  </p:notesMasterIdLst>
  <p:handoutMasterIdLst>
    <p:handoutMasterId r:id="rId4"/>
  </p:handoutMasterIdLst>
  <p:sldIdLst>
    <p:sldId id="319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ffen Klein" initials="S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C8FF"/>
    <a:srgbClr val="FFDF7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86813" autoAdjust="0"/>
  </p:normalViewPr>
  <p:slideViewPr>
    <p:cSldViewPr>
      <p:cViewPr varScale="1">
        <p:scale>
          <a:sx n="83" d="100"/>
          <a:sy n="83" d="100"/>
        </p:scale>
        <p:origin x="122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32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5876D-2DD6-43DD-AF0A-CD9F08F6494A}" type="datetimeFigureOut">
              <a:rPr lang="de-DE" smtClean="0"/>
              <a:pPr/>
              <a:t>26.04.2020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FD30D-849D-4FD3-BBBC-B2D22F41166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1047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45FC9-84EC-40E6-96BA-FF06432E3254}" type="datetimeFigureOut">
              <a:rPr lang="de-DE" smtClean="0"/>
              <a:pPr/>
              <a:t>26.04.2020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840FD-8AD2-44B2-9971-C10A5CE0619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4821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sz="1500" dirty="0"/>
          </a:p>
          <a:p>
            <a:endParaRPr lang="de-DE" sz="1500" dirty="0"/>
          </a:p>
          <a:p>
            <a:r>
              <a:rPr lang="de-DE" sz="1500" dirty="0"/>
              <a:t>  </a:t>
            </a:r>
          </a:p>
          <a:p>
            <a:endParaRPr lang="de-DE" sz="1500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840FD-8AD2-44B2-9971-C10A5CE0619C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7401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A74E6C4-DA93-472F-AAB0-41BADA496817}" type="datetime1">
              <a:rPr lang="de-DE" smtClean="0"/>
              <a:t>26.04.2020</a:t>
            </a:fld>
            <a:endParaRPr lang="de-DE" dirty="0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63CF67-D289-4F81-8C58-167A81C16AE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E654-53C6-40EB-BB25-2201DFE4CDFA}" type="datetime1">
              <a:rPr lang="de-DE" smtClean="0"/>
              <a:t>26.04.2020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CF67-D289-4F81-8C58-167A81C16AE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98BE9B3-BC1C-4258-9EAA-B03D91CA0D71}" type="datetime1">
              <a:rPr lang="de-DE" smtClean="0"/>
              <a:t>26.04.2020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7" name="Rechtec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F63CF67-D289-4F81-8C58-167A81C16AE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F521-2D12-4962-A98E-6D1635C0CC16}" type="datetime1">
              <a:rPr lang="de-DE" smtClean="0"/>
              <a:t>26.04.2020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63CF67-D289-4F81-8C58-167A81C16AE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7" name="Rechtec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227B-DC3E-4E55-9345-21CE0A74A360}" type="datetime1">
              <a:rPr lang="de-DE" smtClean="0"/>
              <a:t>26.04.2020</a:t>
            </a:fld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F63CF67-D289-4F81-8C58-167A81C16AE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457D070-DF23-49CB-A94C-A9FDFAA41D9E}" type="datetime1">
              <a:rPr lang="de-DE" smtClean="0"/>
              <a:t>26.04.2020</a:t>
            </a:fld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F63CF67-D289-4F81-8C58-167A81C16AE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DE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F896DD8-9A8C-4DB1-BE79-BC087268B378}" type="datetime1">
              <a:rPr lang="de-DE" smtClean="0"/>
              <a:t>26.04.2020</a:t>
            </a:fld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F63CF67-D289-4F81-8C58-167A81C16AE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B203-B048-4694-A674-D78D90830888}" type="datetime1">
              <a:rPr lang="de-DE" smtClean="0"/>
              <a:t>26.04.2020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63CF67-D289-4F81-8C58-167A81C16AE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F28D-0ED0-4A96-A48B-AB8874AEBD9E}" type="datetime1">
              <a:rPr lang="de-DE" smtClean="0"/>
              <a:t>26.04.2020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63CF67-D289-4F81-8C58-167A81C16AE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B2ABA-02F7-4B03-8F60-AF01CA42EBCE}" type="datetime1">
              <a:rPr lang="de-DE" smtClean="0"/>
              <a:t>26.04.2020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63CF67-D289-4F81-8C58-167A81C16AE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8" name="Rechtec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1" name="Rechtec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3CF98FB-81A5-4974-BF48-6D35FE14ACA6}" type="datetime1">
              <a:rPr lang="de-DE" smtClean="0"/>
              <a:t>26.04.2020</a:t>
            </a:fld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F63CF67-D289-4F81-8C58-167A81C16AE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/>
              <a:t>Bild durch Klicken auf Symbol hinzufügen</a:t>
            </a:r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Textmasterformate durch Klicken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7452320" y="6248400"/>
            <a:ext cx="131068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C90D122-BCB6-4C66-AE63-3293BD4B884E}" type="datetime1">
              <a:rPr lang="de-DE" smtClean="0"/>
              <a:t>26.04.2020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906616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7" name="Rechtec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F63CF67-D289-4F81-8C58-167A81C16AE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fade/>
  </p:transition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2020%20Unterrichtsplanung.pptx" TargetMode="External"/><Relationship Id="rId7" Type="http://schemas.openxmlformats.org/officeDocument/2006/relationships/hyperlink" Target="2020%20Gespr&#228;chsf&#252;hrung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2020%20Leistungsfeststellung%20und%20Leistungsbeurteilung.pptx" TargetMode="External"/><Relationship Id="rId5" Type="http://schemas.openxmlformats.org/officeDocument/2006/relationships/hyperlink" Target="2020%20Werteerziehung.pptx" TargetMode="External"/><Relationship Id="rId4" Type="http://schemas.openxmlformats.org/officeDocument/2006/relationships/hyperlink" Target="2019-01-24%20Leistungsfeststellung%20und%20Leistungsbeurteilung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lipse 11">
            <a:extLst>
              <a:ext uri="{FF2B5EF4-FFF2-40B4-BE49-F238E27FC236}">
                <a16:creationId xmlns:a16="http://schemas.microsoft.com/office/drawing/2014/main" id="{E894D88D-B850-4F63-927B-94F0FACD2B85}"/>
              </a:ext>
            </a:extLst>
          </p:cNvPr>
          <p:cNvSpPr/>
          <p:nvPr/>
        </p:nvSpPr>
        <p:spPr>
          <a:xfrm>
            <a:off x="200017" y="2717485"/>
            <a:ext cx="1584176" cy="151216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dirty="0">
                <a:solidFill>
                  <a:schemeClr val="tx1"/>
                </a:solidFill>
              </a:rPr>
              <a:t>Schul-wanderungen</a:t>
            </a:r>
          </a:p>
          <a:p>
            <a:pPr algn="ctr"/>
            <a:r>
              <a:rPr lang="de-DE" sz="1300" dirty="0">
                <a:solidFill>
                  <a:schemeClr val="tx1"/>
                </a:solidFill>
              </a:rPr>
              <a:t>und Schulfahrten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1800" dirty="0"/>
              <a:t>Studienseminar RS+ Trier / Berufspraktisches Seminar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B223EFEF-AE05-4DDA-9906-67C21BF8855A}"/>
              </a:ext>
            </a:extLst>
          </p:cNvPr>
          <p:cNvSpPr/>
          <p:nvPr/>
        </p:nvSpPr>
        <p:spPr>
          <a:xfrm>
            <a:off x="2234808" y="419760"/>
            <a:ext cx="1584176" cy="1512168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hlinkClick r:id="rId3" action="ppaction://hlinkpres?slideindex=1&amp;slidetitle="/>
              </a:rPr>
              <a:t>Unterricht vorbereiten und planen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52D21E4C-5DB0-4161-B9E0-B00A90080072}"/>
              </a:ext>
            </a:extLst>
          </p:cNvPr>
          <p:cNvSpPr/>
          <p:nvPr/>
        </p:nvSpPr>
        <p:spPr>
          <a:xfrm>
            <a:off x="7020272" y="3580382"/>
            <a:ext cx="1652474" cy="1513829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6" name="Ellipse 5">
            <a:hlinkClick r:id="rId4" action="ppaction://hlinkpres?slideindex=1&amp;slidetitle="/>
            <a:extLst>
              <a:ext uri="{FF2B5EF4-FFF2-40B4-BE49-F238E27FC236}">
                <a16:creationId xmlns:a16="http://schemas.microsoft.com/office/drawing/2014/main" id="{862C1945-6D13-4BCC-BCD9-811AE9E5503C}"/>
              </a:ext>
            </a:extLst>
          </p:cNvPr>
          <p:cNvSpPr/>
          <p:nvPr/>
        </p:nvSpPr>
        <p:spPr>
          <a:xfrm>
            <a:off x="251520" y="1086046"/>
            <a:ext cx="1584176" cy="1512168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dirty="0">
                <a:solidFill>
                  <a:schemeClr val="tx1"/>
                </a:solidFill>
                <a:hlinkClick r:id="rId5" action="ppaction://hlinkpres?slideindex=1&amp;slidetitle="/>
              </a:rPr>
              <a:t>Werte-erziehung als Aufgabe der Schule</a:t>
            </a:r>
            <a:endParaRPr lang="de-DE" sz="1500" dirty="0">
              <a:solidFill>
                <a:schemeClr val="tx1"/>
              </a:solidFill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3A1B4BA2-0182-4909-9FE7-838E68D03389}"/>
              </a:ext>
            </a:extLst>
          </p:cNvPr>
          <p:cNvSpPr/>
          <p:nvPr/>
        </p:nvSpPr>
        <p:spPr>
          <a:xfrm>
            <a:off x="4744957" y="762759"/>
            <a:ext cx="1584176" cy="151216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Methoden-training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09474283-A8D8-451B-B2CB-6DF7139CC91E}"/>
              </a:ext>
            </a:extLst>
          </p:cNvPr>
          <p:cNvSpPr/>
          <p:nvPr/>
        </p:nvSpPr>
        <p:spPr>
          <a:xfrm>
            <a:off x="1420543" y="4244193"/>
            <a:ext cx="1584176" cy="151216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 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61A29A44-0EEC-4D6D-A08D-FDC4C8300B4C}"/>
              </a:ext>
            </a:extLst>
          </p:cNvPr>
          <p:cNvSpPr/>
          <p:nvPr/>
        </p:nvSpPr>
        <p:spPr>
          <a:xfrm>
            <a:off x="7067568" y="1214536"/>
            <a:ext cx="1605178" cy="151216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dirty="0">
                <a:solidFill>
                  <a:schemeClr val="tx1"/>
                </a:solidFill>
              </a:rPr>
              <a:t>Direkte Instruktion</a:t>
            </a:r>
          </a:p>
        </p:txBody>
      </p:sp>
      <p:sp>
        <p:nvSpPr>
          <p:cNvPr id="4" name="Textfeld 3">
            <a:hlinkClick r:id="rId4" action="ppaction://hlinkpres?slideindex=1&amp;slidetitle="/>
            <a:extLst>
              <a:ext uri="{FF2B5EF4-FFF2-40B4-BE49-F238E27FC236}">
                <a16:creationId xmlns:a16="http://schemas.microsoft.com/office/drawing/2014/main" id="{15B5D4C2-6C49-4544-8F0B-D66C8F3444B8}"/>
              </a:ext>
            </a:extLst>
          </p:cNvPr>
          <p:cNvSpPr txBox="1"/>
          <p:nvPr/>
        </p:nvSpPr>
        <p:spPr>
          <a:xfrm>
            <a:off x="7214845" y="3782125"/>
            <a:ext cx="122467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500" dirty="0">
                <a:hlinkClick r:id="rId6" action="ppaction://hlinkpres?slideindex=1&amp;slidetitle="/>
              </a:rPr>
              <a:t>Leistungs-feststellung / Leistungs-beurteilung</a:t>
            </a:r>
            <a:endParaRPr lang="de-DE" sz="1500" dirty="0"/>
          </a:p>
          <a:p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9434C92C-F7A4-47ED-B9DF-E2EA1C976204}"/>
              </a:ext>
            </a:extLst>
          </p:cNvPr>
          <p:cNvSpPr txBox="1"/>
          <p:nvPr/>
        </p:nvSpPr>
        <p:spPr>
          <a:xfrm>
            <a:off x="1647811" y="4325032"/>
            <a:ext cx="12220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Querschnitt-themen: Berufs-orientierung / Verbraucher-bildung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BC1759C2-B2A1-4484-B8CE-E91A448EDDFC}"/>
              </a:ext>
            </a:extLst>
          </p:cNvPr>
          <p:cNvSpPr/>
          <p:nvPr/>
        </p:nvSpPr>
        <p:spPr>
          <a:xfrm>
            <a:off x="5142885" y="2519307"/>
            <a:ext cx="1605178" cy="151216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dirty="0">
                <a:solidFill>
                  <a:schemeClr val="tx1"/>
                </a:solidFill>
              </a:rPr>
              <a:t>Mit schwierigen Unterrichts-situationen klar-kommen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BC1759C2-B2A1-4484-B8CE-E91A448EDDFC}"/>
              </a:ext>
            </a:extLst>
          </p:cNvPr>
          <p:cNvSpPr/>
          <p:nvPr/>
        </p:nvSpPr>
        <p:spPr>
          <a:xfrm>
            <a:off x="3316866" y="2012913"/>
            <a:ext cx="1605178" cy="1512168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dirty="0">
                <a:solidFill>
                  <a:schemeClr val="tx1"/>
                </a:solidFill>
                <a:hlinkClick r:id="rId7" action="ppaction://hlinkpres?slideindex=1&amp;slidetitle="/>
              </a:rPr>
              <a:t>Gesprächs-führung im Unterricht</a:t>
            </a:r>
            <a:endParaRPr lang="de-DE" sz="1500" dirty="0">
              <a:solidFill>
                <a:schemeClr val="tx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467544" y="6188658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AG 820</a:t>
            </a:r>
          </a:p>
        </p:txBody>
      </p:sp>
      <p:sp>
        <p:nvSpPr>
          <p:cNvPr id="7" name="Flussdiagramm: Verbinder 6">
            <a:extLst>
              <a:ext uri="{FF2B5EF4-FFF2-40B4-BE49-F238E27FC236}">
                <a16:creationId xmlns:a16="http://schemas.microsoft.com/office/drawing/2014/main" id="{157B2E2E-8614-43B9-878C-5987E97C849C}"/>
              </a:ext>
            </a:extLst>
          </p:cNvPr>
          <p:cNvSpPr/>
          <p:nvPr/>
        </p:nvSpPr>
        <p:spPr>
          <a:xfrm>
            <a:off x="251520" y="266048"/>
            <a:ext cx="792088" cy="77579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8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6" name="Flussdiagramm: Verbinder 15">
            <a:extLst>
              <a:ext uri="{FF2B5EF4-FFF2-40B4-BE49-F238E27FC236}">
                <a16:creationId xmlns:a16="http://schemas.microsoft.com/office/drawing/2014/main" id="{B326A6CA-8FE4-4105-9B07-DD0D39F00D09}"/>
              </a:ext>
            </a:extLst>
          </p:cNvPr>
          <p:cNvSpPr/>
          <p:nvPr/>
        </p:nvSpPr>
        <p:spPr>
          <a:xfrm>
            <a:off x="2112063" y="1981705"/>
            <a:ext cx="792088" cy="77579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Flussdiagramm: Verbinder 17">
            <a:extLst>
              <a:ext uri="{FF2B5EF4-FFF2-40B4-BE49-F238E27FC236}">
                <a16:creationId xmlns:a16="http://schemas.microsoft.com/office/drawing/2014/main" id="{61A46F13-1A44-4314-B656-6542CC589F18}"/>
              </a:ext>
            </a:extLst>
          </p:cNvPr>
          <p:cNvSpPr/>
          <p:nvPr/>
        </p:nvSpPr>
        <p:spPr>
          <a:xfrm>
            <a:off x="6578391" y="4881509"/>
            <a:ext cx="792088" cy="77579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Flussdiagramm: Verbinder 20">
            <a:extLst>
              <a:ext uri="{FF2B5EF4-FFF2-40B4-BE49-F238E27FC236}">
                <a16:creationId xmlns:a16="http://schemas.microsoft.com/office/drawing/2014/main" id="{1071804F-42D4-4FCF-B8D4-8DC8E4620367}"/>
              </a:ext>
            </a:extLst>
          </p:cNvPr>
          <p:cNvSpPr/>
          <p:nvPr/>
        </p:nvSpPr>
        <p:spPr>
          <a:xfrm>
            <a:off x="308433" y="4706314"/>
            <a:ext cx="792088" cy="77579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Flussdiagramm: Verbinder 22">
            <a:extLst>
              <a:ext uri="{FF2B5EF4-FFF2-40B4-BE49-F238E27FC236}">
                <a16:creationId xmlns:a16="http://schemas.microsoft.com/office/drawing/2014/main" id="{27CA53EB-CAFD-4022-81A6-93A020E6BC14}"/>
              </a:ext>
            </a:extLst>
          </p:cNvPr>
          <p:cNvSpPr/>
          <p:nvPr/>
        </p:nvSpPr>
        <p:spPr>
          <a:xfrm>
            <a:off x="6257313" y="268121"/>
            <a:ext cx="792088" cy="77579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Flussdiagramm: Verbinder 23">
            <a:extLst>
              <a:ext uri="{FF2B5EF4-FFF2-40B4-BE49-F238E27FC236}">
                <a16:creationId xmlns:a16="http://schemas.microsoft.com/office/drawing/2014/main" id="{BCF37736-1EAB-4C6B-940B-879EC50FBE60}"/>
              </a:ext>
            </a:extLst>
          </p:cNvPr>
          <p:cNvSpPr/>
          <p:nvPr/>
        </p:nvSpPr>
        <p:spPr>
          <a:xfrm>
            <a:off x="3795178" y="187085"/>
            <a:ext cx="792088" cy="77579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Flussdiagramm: Verbinder 24">
            <a:extLst>
              <a:ext uri="{FF2B5EF4-FFF2-40B4-BE49-F238E27FC236}">
                <a16:creationId xmlns:a16="http://schemas.microsoft.com/office/drawing/2014/main" id="{C75A7DC3-5EB2-4B1F-8B94-64CFE7B97305}"/>
              </a:ext>
            </a:extLst>
          </p:cNvPr>
          <p:cNvSpPr/>
          <p:nvPr/>
        </p:nvSpPr>
        <p:spPr>
          <a:xfrm>
            <a:off x="1490734" y="124338"/>
            <a:ext cx="792088" cy="77579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6" name="Flussdiagramm: Verbinder 25">
            <a:extLst>
              <a:ext uri="{FF2B5EF4-FFF2-40B4-BE49-F238E27FC236}">
                <a16:creationId xmlns:a16="http://schemas.microsoft.com/office/drawing/2014/main" id="{86D6ECB5-421C-4212-B04F-EFA8E7AC3972}"/>
              </a:ext>
            </a:extLst>
          </p:cNvPr>
          <p:cNvSpPr/>
          <p:nvPr/>
        </p:nvSpPr>
        <p:spPr>
          <a:xfrm>
            <a:off x="3414685" y="4511040"/>
            <a:ext cx="792088" cy="77579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Flussdiagramm: Verbinder 27">
            <a:extLst>
              <a:ext uri="{FF2B5EF4-FFF2-40B4-BE49-F238E27FC236}">
                <a16:creationId xmlns:a16="http://schemas.microsoft.com/office/drawing/2014/main" id="{B22188BF-DEB8-4A28-A7A1-2B7AA77C8CB5}"/>
              </a:ext>
            </a:extLst>
          </p:cNvPr>
          <p:cNvSpPr/>
          <p:nvPr/>
        </p:nvSpPr>
        <p:spPr>
          <a:xfrm>
            <a:off x="4402165" y="3529918"/>
            <a:ext cx="792088" cy="77579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Flussdiagramm: Verbinder 28">
            <a:extLst>
              <a:ext uri="{FF2B5EF4-FFF2-40B4-BE49-F238E27FC236}">
                <a16:creationId xmlns:a16="http://schemas.microsoft.com/office/drawing/2014/main" id="{3C8A7354-5CD2-4846-93E6-8E4072F7F566}"/>
              </a:ext>
            </a:extLst>
          </p:cNvPr>
          <p:cNvSpPr/>
          <p:nvPr/>
        </p:nvSpPr>
        <p:spPr>
          <a:xfrm>
            <a:off x="5431092" y="4127885"/>
            <a:ext cx="792088" cy="77579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Flussdiagramm: Verbinder 30">
            <a:extLst>
              <a:ext uri="{FF2B5EF4-FFF2-40B4-BE49-F238E27FC236}">
                <a16:creationId xmlns:a16="http://schemas.microsoft.com/office/drawing/2014/main" id="{426E0EFB-A018-48BB-BB26-AF6D66460D25}"/>
              </a:ext>
            </a:extLst>
          </p:cNvPr>
          <p:cNvSpPr/>
          <p:nvPr/>
        </p:nvSpPr>
        <p:spPr>
          <a:xfrm>
            <a:off x="6187209" y="1806543"/>
            <a:ext cx="792088" cy="77579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Flussdiagramm: Verbinder 31">
            <a:extLst>
              <a:ext uri="{FF2B5EF4-FFF2-40B4-BE49-F238E27FC236}">
                <a16:creationId xmlns:a16="http://schemas.microsoft.com/office/drawing/2014/main" id="{E69540D6-8F46-4ABB-9B03-93A47B77F7BD}"/>
              </a:ext>
            </a:extLst>
          </p:cNvPr>
          <p:cNvSpPr/>
          <p:nvPr/>
        </p:nvSpPr>
        <p:spPr>
          <a:xfrm>
            <a:off x="8054778" y="5099048"/>
            <a:ext cx="792088" cy="77579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>
                <a:latin typeface="Calibri Light" panose="020F0302020204030204" pitchFamily="34" charset="0"/>
                <a:cs typeface="Calibri Light" panose="020F0302020204030204" pitchFamily="34" charset="0"/>
              </a:rPr>
              <a:t>Inklusion</a:t>
            </a:r>
          </a:p>
        </p:txBody>
      </p:sp>
      <p:sp>
        <p:nvSpPr>
          <p:cNvPr id="33" name="Flussdiagramm: Verbinder 32">
            <a:extLst>
              <a:ext uri="{FF2B5EF4-FFF2-40B4-BE49-F238E27FC236}">
                <a16:creationId xmlns:a16="http://schemas.microsoft.com/office/drawing/2014/main" id="{56512F5A-6E56-466B-B6D7-A51C21F328AD}"/>
              </a:ext>
            </a:extLst>
          </p:cNvPr>
          <p:cNvSpPr/>
          <p:nvPr/>
        </p:nvSpPr>
        <p:spPr>
          <a:xfrm>
            <a:off x="5511912" y="5070303"/>
            <a:ext cx="792088" cy="77579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>
                <a:latin typeface="Calibri Light" panose="020F0302020204030204" pitchFamily="34" charset="0"/>
                <a:cs typeface="Calibri Light" panose="020F0302020204030204" pitchFamily="34" charset="0"/>
              </a:rPr>
              <a:t>Inklusion</a:t>
            </a:r>
          </a:p>
        </p:txBody>
      </p:sp>
      <p:sp>
        <p:nvSpPr>
          <p:cNvPr id="34" name="Flussdiagramm: Verbinder 33">
            <a:extLst>
              <a:ext uri="{FF2B5EF4-FFF2-40B4-BE49-F238E27FC236}">
                <a16:creationId xmlns:a16="http://schemas.microsoft.com/office/drawing/2014/main" id="{96125811-D918-4999-BE75-59294A92F641}"/>
              </a:ext>
            </a:extLst>
          </p:cNvPr>
          <p:cNvSpPr/>
          <p:nvPr/>
        </p:nvSpPr>
        <p:spPr>
          <a:xfrm>
            <a:off x="2648613" y="3378383"/>
            <a:ext cx="792088" cy="77579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>
                <a:latin typeface="Calibri Light" panose="020F0302020204030204" pitchFamily="34" charset="0"/>
                <a:cs typeface="Calibri Light" panose="020F0302020204030204" pitchFamily="34" charset="0"/>
              </a:rPr>
              <a:t>Inklusion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711CACD-70EC-4859-90A4-56A76F21A3AA}"/>
              </a:ext>
            </a:extLst>
          </p:cNvPr>
          <p:cNvSpPr txBox="1"/>
          <p:nvPr/>
        </p:nvSpPr>
        <p:spPr>
          <a:xfrm>
            <a:off x="257486" y="384945"/>
            <a:ext cx="8199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Sozialisation      </a:t>
            </a:r>
          </a:p>
          <a:p>
            <a:r>
              <a:rPr lang="de-DE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       und     </a:t>
            </a:r>
          </a:p>
          <a:p>
            <a:r>
              <a:rPr lang="de-DE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   Inklusion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D7E1A346-FB5B-4989-9C12-7FEC3DA91B73}"/>
              </a:ext>
            </a:extLst>
          </p:cNvPr>
          <p:cNvSpPr txBox="1"/>
          <p:nvPr/>
        </p:nvSpPr>
        <p:spPr>
          <a:xfrm>
            <a:off x="6465873" y="5122242"/>
            <a:ext cx="10171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Differenzierung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5A982A07-56BF-437C-B2B6-8FCE104036D0}"/>
              </a:ext>
            </a:extLst>
          </p:cNvPr>
          <p:cNvSpPr txBox="1"/>
          <p:nvPr/>
        </p:nvSpPr>
        <p:spPr>
          <a:xfrm>
            <a:off x="4427336" y="3544076"/>
            <a:ext cx="792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Beratungs-</a:t>
            </a:r>
          </a:p>
          <a:p>
            <a:r>
              <a:rPr lang="de-DE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Und Konflikt-gespräche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E807C8D2-21EE-419E-A831-910C477A64AD}"/>
              </a:ext>
            </a:extLst>
          </p:cNvPr>
          <p:cNvSpPr txBox="1"/>
          <p:nvPr/>
        </p:nvSpPr>
        <p:spPr>
          <a:xfrm>
            <a:off x="2587769" y="3530534"/>
            <a:ext cx="10108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Digitalisierung   </a:t>
            </a:r>
          </a:p>
          <a:p>
            <a:r>
              <a:rPr lang="de-DE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 in Schule und </a:t>
            </a:r>
          </a:p>
          <a:p>
            <a:r>
              <a:rPr lang="de-DE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    Unterricht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C2CA4B11-3EE6-4F03-9653-96B72262D0D8}"/>
              </a:ext>
            </a:extLst>
          </p:cNvPr>
          <p:cNvSpPr txBox="1"/>
          <p:nvPr/>
        </p:nvSpPr>
        <p:spPr>
          <a:xfrm>
            <a:off x="5585048" y="5128427"/>
            <a:ext cx="7920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Individ</a:t>
            </a:r>
            <a:r>
              <a:rPr lang="de-DE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r>
              <a:rPr lang="de-DE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Lern-beratung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CAE4A0F6-AE85-4E66-8C73-CD53FD37FBB2}"/>
              </a:ext>
            </a:extLst>
          </p:cNvPr>
          <p:cNvSpPr txBox="1"/>
          <p:nvPr/>
        </p:nvSpPr>
        <p:spPr>
          <a:xfrm>
            <a:off x="332618" y="4894156"/>
            <a:ext cx="7920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Lehrer-gesundheit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836857C7-E1C5-4020-8B78-4449BB7C1206}"/>
              </a:ext>
            </a:extLst>
          </p:cNvPr>
          <p:cNvSpPr txBox="1"/>
          <p:nvPr/>
        </p:nvSpPr>
        <p:spPr>
          <a:xfrm>
            <a:off x="3550203" y="4647680"/>
            <a:ext cx="7920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Lehrer-Stärken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06CE1FF0-7624-4FB6-88B4-A237F6A21262}"/>
              </a:ext>
            </a:extLst>
          </p:cNvPr>
          <p:cNvSpPr txBox="1"/>
          <p:nvPr/>
        </p:nvSpPr>
        <p:spPr>
          <a:xfrm>
            <a:off x="3748805" y="338513"/>
            <a:ext cx="938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Lerngruppen-</a:t>
            </a:r>
          </a:p>
          <a:p>
            <a:r>
              <a:rPr lang="de-DE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     </a:t>
            </a:r>
            <a:r>
              <a:rPr lang="de-DE" sz="1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analyse</a:t>
            </a:r>
            <a:endParaRPr lang="de-DE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19FFC798-15B8-4AA8-A8A0-9719F4DF36A0}"/>
              </a:ext>
            </a:extLst>
          </p:cNvPr>
          <p:cNvSpPr txBox="1"/>
          <p:nvPr/>
        </p:nvSpPr>
        <p:spPr>
          <a:xfrm>
            <a:off x="1527806" y="261834"/>
            <a:ext cx="7920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Guter Unterricht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21DE4923-7D61-41CE-92DD-E12B3CEB139C}"/>
              </a:ext>
            </a:extLst>
          </p:cNvPr>
          <p:cNvSpPr txBox="1"/>
          <p:nvPr/>
        </p:nvSpPr>
        <p:spPr>
          <a:xfrm>
            <a:off x="6280237" y="453890"/>
            <a:ext cx="922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Medien im Unterricht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B802B604-8AF3-4EA2-8FD6-CE374CF11ED7}"/>
              </a:ext>
            </a:extLst>
          </p:cNvPr>
          <p:cNvSpPr txBox="1"/>
          <p:nvPr/>
        </p:nvSpPr>
        <p:spPr>
          <a:xfrm>
            <a:off x="6174456" y="1996947"/>
            <a:ext cx="8749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Kooperatives</a:t>
            </a:r>
          </a:p>
          <a:p>
            <a:r>
              <a:rPr lang="de-DE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Lernen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DA5B0C80-E110-4623-BF26-095E2FDBBA84}"/>
              </a:ext>
            </a:extLst>
          </p:cNvPr>
          <p:cNvSpPr txBox="1"/>
          <p:nvPr/>
        </p:nvSpPr>
        <p:spPr>
          <a:xfrm>
            <a:off x="5488150" y="4383411"/>
            <a:ext cx="792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Mobbing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1966D8CC-B9DE-47FC-AEFF-49AFDCF190D9}"/>
              </a:ext>
            </a:extLst>
          </p:cNvPr>
          <p:cNvSpPr txBox="1"/>
          <p:nvPr/>
        </p:nvSpPr>
        <p:spPr>
          <a:xfrm>
            <a:off x="2154486" y="2202963"/>
            <a:ext cx="792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Diagnostik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F372773B-CF06-4F1C-84DB-F32368502F78}"/>
              </a:ext>
            </a:extLst>
          </p:cNvPr>
          <p:cNvSpPr txBox="1"/>
          <p:nvPr/>
        </p:nvSpPr>
        <p:spPr>
          <a:xfrm>
            <a:off x="8077421" y="5190522"/>
            <a:ext cx="7920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Teil-</a:t>
            </a:r>
          </a:p>
          <a:p>
            <a:r>
              <a:rPr lang="de-DE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Leistungs-</a:t>
            </a:r>
          </a:p>
          <a:p>
            <a:r>
              <a:rPr lang="de-DE" sz="1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störungen</a:t>
            </a:r>
            <a:endParaRPr lang="de-DE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AFF367FD-781C-411F-B61A-E1130C9371D1}"/>
              </a:ext>
            </a:extLst>
          </p:cNvPr>
          <p:cNvSpPr txBox="1"/>
          <p:nvPr/>
        </p:nvSpPr>
        <p:spPr>
          <a:xfrm>
            <a:off x="7653266" y="187085"/>
            <a:ext cx="1216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err="1">
                <a:solidFill>
                  <a:schemeClr val="bg1">
                    <a:lumMod val="65000"/>
                  </a:schemeClr>
                </a:solidFill>
              </a:rPr>
              <a:t>dEEp</a:t>
            </a:r>
            <a:endParaRPr lang="de-DE" sz="3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666588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thea">
  <a:themeElements>
    <a:clrScheme name="Benutzerdefiniert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000000"/>
      </a:hlink>
      <a:folHlink>
        <a:srgbClr val="262626"/>
      </a:folHlink>
    </a:clrScheme>
    <a:fontScheme name="Galathe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alathe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82</Words>
  <Application>Microsoft Office PowerPoint</Application>
  <PresentationFormat>Bildschirmpräsentation (4:3)</PresentationFormat>
  <Paragraphs>45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Tw Cen MT</vt:lpstr>
      <vt:lpstr>Wingdings</vt:lpstr>
      <vt:lpstr>Wingdings 2</vt:lpstr>
      <vt:lpstr>Galathea</vt:lpstr>
      <vt:lpstr>PowerPoint-Präsentation</vt:lpstr>
    </vt:vector>
  </TitlesOfParts>
  <Company>Studienseminar Trier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Diagnosekompetenz bei Lehrern</dc:title>
  <dc:creator>Steffen Klein</dc:creator>
  <cp:lastModifiedBy>Steffen</cp:lastModifiedBy>
  <cp:revision>373</cp:revision>
  <dcterms:created xsi:type="dcterms:W3CDTF">2011-08-31T07:59:44Z</dcterms:created>
  <dcterms:modified xsi:type="dcterms:W3CDTF">2020-04-26T14:53:58Z</dcterms:modified>
</cp:coreProperties>
</file>